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85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AD3AF-9CD6-4968-8E3A-D36078A4E4C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7B6D6-1805-46F1-B6C3-F7D28A98B05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60C-EC63-4E77-9A9A-D383271059E9}" type="datetime1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3824-2F81-4450-82CF-18DE080D887C}" type="datetime1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9F4C-98A2-4ED3-AC14-E6AE75252C88}" type="datetime1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D3D40-E456-4C8C-82DB-E5069840FCB8}" type="datetime1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F61B-A5DC-47E1-B897-C8D6D1FEE9FD}" type="datetime1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A9CC-8F0E-4B83-8C65-903C63637A8B}" type="datetime1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1C51-AA94-44CD-BEBB-BD187167946A}" type="datetime1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5BBB-09D5-4654-B78C-ADDE6D34E76C}" type="datetime1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5C3B-B588-492E-A353-F1E79559AEF5}" type="datetime1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D568-6B93-4CA6-97FF-32254163E6A9}" type="datetime1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EF77-75E4-436D-8B1C-CA04D32F4075}" type="datetime1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33F6-9CE7-4BF9-A538-AC725F450D95}" type="datetime1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78EF-E867-4D57-BCE7-2FF942EDC1D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 SYSTEM.0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243408"/>
            <a:ext cx="7772400" cy="1470025"/>
          </a:xfrm>
        </p:spPr>
        <p:txBody>
          <a:bodyPr>
            <a:normAutofit/>
          </a:bodyPr>
          <a:lstStyle/>
          <a:p>
            <a:r>
              <a:rPr lang="ru-RU" sz="1800" dirty="0"/>
              <a:t>«Концепции развития горнолыжного кластера горы  </a:t>
            </a:r>
            <a:r>
              <a:rPr lang="ru-RU" sz="1800" dirty="0" err="1" smtClean="0"/>
              <a:t>Югус</a:t>
            </a:r>
            <a:r>
              <a:rPr lang="ru-RU" sz="1800" dirty="0" smtClean="0"/>
              <a:t>»</a:t>
            </a:r>
            <a:br>
              <a:rPr lang="ru-RU" sz="1800" dirty="0" smtClean="0"/>
            </a:br>
            <a:r>
              <a:rPr lang="ru-RU" sz="1800" dirty="0" smtClean="0"/>
              <a:t> Схема </a:t>
            </a:r>
            <a:r>
              <a:rPr lang="ru-RU" sz="1800" dirty="0"/>
              <a:t>функционального зонирования»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72816"/>
            <a:ext cx="6400800" cy="1368152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Заказчик - </a:t>
            </a:r>
            <a:r>
              <a:rPr lang="ru-RU" sz="1400" dirty="0" err="1">
                <a:solidFill>
                  <a:schemeClr val="tx1"/>
                </a:solidFill>
              </a:rPr>
              <a:t>МБУФКиС</a:t>
            </a:r>
            <a:r>
              <a:rPr lang="ru-RU" sz="1400" dirty="0">
                <a:solidFill>
                  <a:schemeClr val="tx1"/>
                </a:solidFill>
              </a:rPr>
              <a:t> «ЦЗВС</a:t>
            </a:r>
            <a:r>
              <a:rPr lang="ru-RU" sz="1400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Исполнитель - </a:t>
            </a:r>
            <a:r>
              <a:rPr lang="ru-RU" sz="1400" dirty="0">
                <a:solidFill>
                  <a:schemeClr val="tx1"/>
                </a:solidFill>
              </a:rPr>
              <a:t>ООО «ПСМ «ПРОСТО»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1</a:t>
            </a:fld>
            <a:endParaRPr lang="ru-RU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445224"/>
            <a:ext cx="6400800" cy="141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000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000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Красноярск -2020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Здание технических служб и спецтехники (2.3)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Здание предназначено для хранения и обслуживания специальной техники, размещения технического персонала, подсобные и хозяйственные помещения. Здание расположено в месте, позволяющем выезд специальной техники на трассы без пересечения с основным потоком туристов в комплексе.</a:t>
            </a: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Гостиницы. (1.1-1.5)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Здания гостиниц предлагается выполнить в форматах «малый -отель» и «гостиница </a:t>
            </a:r>
            <a:r>
              <a:rPr lang="ru-RU" sz="1600" dirty="0" err="1">
                <a:solidFill>
                  <a:schemeClr val="tx1"/>
                </a:solidFill>
              </a:rPr>
              <a:t>эконом-класса</a:t>
            </a:r>
            <a:r>
              <a:rPr lang="ru-RU" sz="1600" dirty="0">
                <a:solidFill>
                  <a:schemeClr val="tx1"/>
                </a:solidFill>
              </a:rPr>
              <a:t>». Номерной фонд каждого блока составляет от 30 до 50 номеров. Этажность 3-5 этажей. Количество блоков 5.</a:t>
            </a: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Спортивная школа (3.1)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Спортивная школа или спортивно-тренерский блок предназначен для расположения тренерского состава  и учащихся МБУ "СШОР по горнолыжному спорту имени Г. А. </a:t>
            </a:r>
            <a:r>
              <a:rPr lang="ru-RU" sz="1600" dirty="0" err="1">
                <a:solidFill>
                  <a:schemeClr val="tx1"/>
                </a:solidFill>
              </a:rPr>
              <a:t>Хохрина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В составе здания школы предусматриваются: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спортивный зал 30*18 м;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учебные и методические классы;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раздевальные помещения для учащихся и тренерского состава.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В составе комплекса предусматривается универсальная спортивная площадка. Существующий комплекс трамплинов дополняется трибунами для зрителей на 300 мест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Общежитие </a:t>
            </a:r>
            <a:r>
              <a:rPr lang="ru-RU" sz="1600" b="1" dirty="0">
                <a:solidFill>
                  <a:schemeClr val="tx1"/>
                </a:solidFill>
              </a:rPr>
              <a:t>спортивной школы (3.2, 3.3)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Общежитие спортивной школы предлагается составить из 2 корпусов этажностью до 3 этажей, в составе одного корпуса может размещаться до 30 двух местных номеров. Общая, максимальная вместимость общежитий 120 человек. </a:t>
            </a:r>
          </a:p>
          <a:p>
            <a:pPr algn="l"/>
            <a:endParaRPr lang="ru-RU" sz="1800" dirty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5.5. Инженерные сети и коммуникации.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На данный момент территория комплекса обеспечена только электричеством. Воздушная сеть мощностью 6 КВт. Предусматривается устройство наружных электрических сетей и ТП.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Отопление зданий комплекса предусматривается электрическое.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Ведется проектирование сетей ВК через русло р. Томь. Для обеспечения прокладки центральных сетей  по территории комплекса предлагается выделить коридор шириной 10 м. Для создания участка напорной канализации предусматривается установка КНС.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Для защиты зданий и строений комплекса от ливневых стоков с горных участков территории необходимо предусмотреть защитные сооружения, водоотводные каналы и лотки. </a:t>
            </a:r>
          </a:p>
          <a:p>
            <a:pPr algn="l"/>
            <a:endParaRPr lang="ru-RU" sz="1800" dirty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32040" y="620688"/>
            <a:ext cx="3960440" cy="5832648"/>
          </a:xfrm>
        </p:spPr>
        <p:txBody>
          <a:bodyPr>
            <a:normAutofit/>
          </a:bodyPr>
          <a:lstStyle/>
          <a:p>
            <a:pPr algn="l"/>
            <a:r>
              <a:rPr lang="ru-RU" sz="1300" b="1" dirty="0" smtClean="0"/>
              <a:t>1</a:t>
            </a:r>
            <a:r>
              <a:rPr lang="ru-RU" sz="1300" b="1" dirty="0"/>
              <a:t>. </a:t>
            </a:r>
            <a:r>
              <a:rPr lang="ru-RU" sz="1300" b="1" dirty="0" smtClean="0"/>
              <a:t>Гостиничный </a:t>
            </a:r>
            <a:r>
              <a:rPr lang="ru-RU" sz="1300" b="1" dirty="0"/>
              <a:t>кластер в составе: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- гостиницы,  от 150 до 250 номеров;</a:t>
            </a:r>
            <a:br>
              <a:rPr lang="ru-RU" sz="1300" dirty="0"/>
            </a:br>
            <a:r>
              <a:rPr lang="ru-RU" sz="1300" dirty="0"/>
              <a:t>- клубы «</a:t>
            </a:r>
            <a:r>
              <a:rPr lang="ru-RU" sz="1300" dirty="0" err="1"/>
              <a:t>апри-скай</a:t>
            </a:r>
            <a:r>
              <a:rPr lang="ru-RU" sz="1300" dirty="0"/>
              <a:t>».</a:t>
            </a:r>
            <a:br>
              <a:rPr lang="ru-RU" sz="1300" dirty="0"/>
            </a:br>
            <a:r>
              <a:rPr lang="ru-RU" sz="1300" b="1" dirty="0"/>
              <a:t>2. Туристический кластер, в состав которого входят: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- автомобильная гостевая парковка на 250 </a:t>
            </a:r>
            <a:r>
              <a:rPr lang="ru-RU" sz="1300" dirty="0" err="1"/>
              <a:t>а\м</a:t>
            </a:r>
            <a:r>
              <a:rPr lang="ru-RU" sz="1300" dirty="0"/>
              <a:t>.</a:t>
            </a:r>
            <a:br>
              <a:rPr lang="ru-RU" sz="1300" dirty="0"/>
            </a:br>
            <a:r>
              <a:rPr lang="ru-RU" sz="1300" dirty="0"/>
              <a:t>- </a:t>
            </a:r>
            <a:r>
              <a:rPr lang="ru-RU" sz="1300" dirty="0" err="1"/>
              <a:t>канатно-кабинная</a:t>
            </a:r>
            <a:r>
              <a:rPr lang="ru-RU" sz="1300" dirty="0"/>
              <a:t> дорога пропускной способностью до 600 чел/час.</a:t>
            </a:r>
            <a:br>
              <a:rPr lang="ru-RU" sz="1300" dirty="0"/>
            </a:br>
            <a:r>
              <a:rPr lang="ru-RU" sz="1300" dirty="0"/>
              <a:t>- </a:t>
            </a:r>
            <a:r>
              <a:rPr lang="ru-RU" sz="1300" dirty="0" err="1"/>
              <a:t>сервисно-развлекательный</a:t>
            </a:r>
            <a:r>
              <a:rPr lang="ru-RU" sz="1300" dirty="0"/>
              <a:t> центр;</a:t>
            </a:r>
            <a:br>
              <a:rPr lang="ru-RU" sz="1300" dirty="0"/>
            </a:br>
            <a:r>
              <a:rPr lang="ru-RU" sz="1300" dirty="0"/>
              <a:t>- горнолыжные трассы;</a:t>
            </a:r>
            <a:br>
              <a:rPr lang="ru-RU" sz="1300" dirty="0"/>
            </a:br>
            <a:r>
              <a:rPr lang="ru-RU" sz="1300" dirty="0"/>
              <a:t>- канатно-кресельные подъемники 2 шт. пропускной способностью до 2000 </a:t>
            </a:r>
            <a:r>
              <a:rPr lang="ru-RU" sz="1300" dirty="0" err="1"/>
              <a:t>чел\час</a:t>
            </a:r>
            <a:r>
              <a:rPr lang="ru-RU" sz="1300" dirty="0"/>
              <a:t>.</a:t>
            </a:r>
            <a:br>
              <a:rPr lang="ru-RU" sz="1300" dirty="0"/>
            </a:br>
            <a:r>
              <a:rPr lang="ru-RU" sz="1300" dirty="0"/>
              <a:t>- </a:t>
            </a:r>
            <a:r>
              <a:rPr lang="ru-RU" sz="1300" dirty="0" err="1"/>
              <a:t>канатно</a:t>
            </a:r>
            <a:r>
              <a:rPr lang="ru-RU" sz="1300" dirty="0"/>
              <a:t> –бугельные подъемники 3 шт.</a:t>
            </a:r>
            <a:br>
              <a:rPr lang="ru-RU" sz="1300" dirty="0"/>
            </a:br>
            <a:r>
              <a:rPr lang="ru-RU" sz="1300" dirty="0"/>
              <a:t>- павильоны общественного питания;</a:t>
            </a:r>
            <a:br>
              <a:rPr lang="ru-RU" sz="1300" dirty="0"/>
            </a:br>
            <a:r>
              <a:rPr lang="ru-RU" sz="1300" dirty="0"/>
              <a:t>- развлекательные и тематические площадки, аттракционы;</a:t>
            </a:r>
            <a:br>
              <a:rPr lang="ru-RU" sz="1300" dirty="0"/>
            </a:br>
            <a:r>
              <a:rPr lang="ru-RU" sz="1300" dirty="0"/>
              <a:t>- здание технического обслуживания специальной техники.</a:t>
            </a:r>
            <a:br>
              <a:rPr lang="ru-RU" sz="1300" dirty="0"/>
            </a:br>
            <a:r>
              <a:rPr lang="ru-RU" sz="1300" b="1" dirty="0"/>
              <a:t>3. Спортивный кластер  в составе: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- здания спортивной школы (Спортивно-тренерский блок);</a:t>
            </a:r>
            <a:br>
              <a:rPr lang="ru-RU" sz="1300" dirty="0"/>
            </a:br>
            <a:r>
              <a:rPr lang="ru-RU" sz="1300" dirty="0"/>
              <a:t>- спортивного общежития (гостиницы) на 60-100 номеров.</a:t>
            </a:r>
            <a:br>
              <a:rPr lang="ru-RU" sz="1300" dirty="0"/>
            </a:br>
            <a:r>
              <a:rPr lang="ru-RU" sz="1300" dirty="0"/>
              <a:t>- спортивного ядра (универсальной спортивной площадки с беговой дорожкой);</a:t>
            </a:r>
            <a:br>
              <a:rPr lang="ru-RU" sz="1300" dirty="0"/>
            </a:br>
            <a:r>
              <a:rPr lang="ru-RU" sz="1300" dirty="0"/>
              <a:t>- трамплинного комплекса с трибунами </a:t>
            </a:r>
            <a:r>
              <a:rPr lang="ru-RU" sz="1300" dirty="0"/>
              <a:t>для зрителей.</a:t>
            </a:r>
          </a:p>
        </p:txBody>
      </p:sp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5000" contrast="-5000"/>
          </a:blip>
          <a:stretch>
            <a:fillRect/>
          </a:stretch>
        </p:blipFill>
        <p:spPr>
          <a:xfrm>
            <a:off x="0" y="0"/>
            <a:ext cx="46805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smtClean="0"/>
              <a:t>12</a:t>
            </a:fld>
            <a:endParaRPr lang="ru-RU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860032" y="0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Схема генерального плана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13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411760" y="0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Схема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генерального плана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(фрагмент 1)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" y="476672"/>
            <a:ext cx="9025039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14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051720" y="0"/>
            <a:ext cx="54006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600" b="1" dirty="0">
                <a:solidFill>
                  <a:srgbClr val="FFFF00"/>
                </a:solidFill>
              </a:rPr>
              <a:t>Схема генерального </a:t>
            </a:r>
            <a:r>
              <a:rPr lang="ru-RU" sz="1600" b="1" dirty="0" smtClean="0">
                <a:solidFill>
                  <a:srgbClr val="FFFF00"/>
                </a:solidFill>
              </a:rPr>
              <a:t>плана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(фрагмент 2)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" y="477318"/>
            <a:ext cx="9025039" cy="638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15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979712" y="0"/>
            <a:ext cx="61206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b="1" dirty="0">
                <a:solidFill>
                  <a:srgbClr val="FFFF00"/>
                </a:solidFill>
              </a:rPr>
              <a:t>Схема генерального </a:t>
            </a:r>
            <a:r>
              <a:rPr lang="ru-RU" b="1" dirty="0" smtClean="0">
                <a:solidFill>
                  <a:srgbClr val="FFFF00"/>
                </a:solidFill>
              </a:rPr>
              <a:t>плана   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(фрагмент 3)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28" y="477318"/>
            <a:ext cx="9001743" cy="638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915816" cy="206084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solidFill>
              <a:schemeClr val="tx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16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411760" y="0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Гостиничный кластер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4"/>
          <a:ext cx="2843808" cy="2060845"/>
        </p:xfrm>
        <a:graphic>
          <a:graphicData uri="http://schemas.openxmlformats.org/drawingml/2006/table">
            <a:tbl>
              <a:tblPr/>
              <a:tblGrid>
                <a:gridCol w="587109"/>
                <a:gridCol w="2256699"/>
              </a:tblGrid>
              <a:tr h="2030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ЭКСПЛИКАЦИЯ ЗДАНИЙ И СООРУЖЕНИЙ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29" y="1196752"/>
            <a:ext cx="8173279" cy="56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17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188640"/>
            <a:ext cx="2880320" cy="3168352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411760" y="188640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Туристический кластер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012160" y="188640"/>
          <a:ext cx="2887092" cy="3114993"/>
        </p:xfrm>
        <a:graphic>
          <a:graphicData uri="http://schemas.openxmlformats.org/drawingml/2006/table">
            <a:tbl>
              <a:tblPr/>
              <a:tblGrid>
                <a:gridCol w="596046"/>
                <a:gridCol w="2291046"/>
              </a:tblGrid>
              <a:tr h="32210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ЭКСПЛИКАЦИЯ ЗДАНИЙ И СООРУЖЕНИЙ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Сервисно-развлекательный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центр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Здание кафе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Гараж спец. Техники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Зона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Апре-ски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Детская игровая площадка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Горные сани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Родельбан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Промежуточная станция К3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Станция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оснежнения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Пешеходный мост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Парковка 250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м\м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Зиплайн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Зипрайдер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041" y="484883"/>
            <a:ext cx="8999917" cy="636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18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411760" y="0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Спортивный  кластер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996952"/>
            <a:ext cx="3923928" cy="38610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2996957"/>
          <a:ext cx="3923928" cy="3861045"/>
        </p:xfrm>
        <a:graphic>
          <a:graphicData uri="http://schemas.openxmlformats.org/drawingml/2006/table">
            <a:tbl>
              <a:tblPr/>
              <a:tblGrid>
                <a:gridCol w="810102"/>
                <a:gridCol w="3113826"/>
              </a:tblGrid>
              <a:tr h="2757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ЭКСПЛИКАЦИЯ ЗДАНИЙ И СООРУЖЕНИЙ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1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Спортшкола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Общежите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на 100 мест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Общежите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на 100 мест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Спортивные трибуны на 100 мест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Спортивные трибуны на 100 мест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Спортивные трибуны на 100 мест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Спортплощадка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Комплекс трамплинов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сущ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КНС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041" y="898529"/>
            <a:ext cx="8999917" cy="553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19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95936" y="404664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Схема инженерных сетей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39552" y="404664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Транспортная схема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Состав </a:t>
            </a:r>
            <a:r>
              <a:rPr lang="ru-RU" sz="2000" b="1" dirty="0">
                <a:solidFill>
                  <a:srgbClr val="FFFF00"/>
                </a:solidFill>
              </a:rPr>
              <a:t>технической документации: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568952" cy="532859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tx1"/>
                </a:solidFill>
              </a:rPr>
              <a:t>- </a:t>
            </a:r>
            <a:r>
              <a:rPr lang="ru-RU" sz="2000" dirty="0">
                <a:solidFill>
                  <a:schemeClr val="tx1"/>
                </a:solidFill>
              </a:rPr>
              <a:t>пояснительная </a:t>
            </a:r>
            <a:r>
              <a:rPr lang="ru-RU" sz="2000" dirty="0" smtClean="0">
                <a:solidFill>
                  <a:schemeClr val="tx1"/>
                </a:solidFill>
              </a:rPr>
              <a:t>записка…………………………………………………………………………….3-11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- схема генерального </a:t>
            </a:r>
            <a:r>
              <a:rPr lang="ru-RU" sz="2000" dirty="0" smtClean="0">
                <a:solidFill>
                  <a:schemeClr val="tx1"/>
                </a:solidFill>
              </a:rPr>
              <a:t>плана………………………………………………………………………12-15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- структурные планы основных функциональных </a:t>
            </a:r>
            <a:r>
              <a:rPr lang="ru-RU" sz="2000" dirty="0" smtClean="0">
                <a:solidFill>
                  <a:schemeClr val="tx1"/>
                </a:solidFill>
              </a:rPr>
              <a:t>зон…………………………....16-18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- транспортная </a:t>
            </a:r>
            <a:r>
              <a:rPr lang="ru-RU" sz="2000" dirty="0" smtClean="0">
                <a:solidFill>
                  <a:schemeClr val="tx1"/>
                </a:solidFill>
              </a:rPr>
              <a:t>схема………………………………………………………………………………………19</a:t>
            </a:r>
            <a:endParaRPr lang="ru-RU" sz="2000" dirty="0">
              <a:solidFill>
                <a:schemeClr val="tx1"/>
              </a:solidFill>
            </a:endParaRPr>
          </a:p>
          <a:p>
            <a:pPr algn="l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схема </a:t>
            </a:r>
            <a:r>
              <a:rPr lang="ru-RU" sz="2000" dirty="0">
                <a:solidFill>
                  <a:schemeClr val="tx1"/>
                </a:solidFill>
              </a:rPr>
              <a:t>основных инженерных </a:t>
            </a:r>
            <a:r>
              <a:rPr lang="ru-RU" sz="2000" dirty="0" smtClean="0">
                <a:solidFill>
                  <a:schemeClr val="tx1"/>
                </a:solidFill>
              </a:rPr>
              <a:t>коммуникаций…………………………………………..…19</a:t>
            </a:r>
          </a:p>
          <a:p>
            <a:pPr algn="l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экспликация основных зданий и сооружений…………………………………………....20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ТЭП…………………………………………………………………………………………………………………21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3D-визуализации………………………………………………………………………………………22-28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- ориентировочная стоимость </a:t>
            </a:r>
            <a:r>
              <a:rPr lang="ru-RU" sz="2000" dirty="0" smtClean="0">
                <a:solidFill>
                  <a:schemeClr val="tx1"/>
                </a:solidFill>
              </a:rPr>
              <a:t> строительства объектов………………………….……29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068318"/>
            <a:ext cx="2133600" cy="365125"/>
          </a:xfrm>
        </p:spPr>
        <p:txBody>
          <a:bodyPr/>
          <a:lstStyle/>
          <a:p>
            <a:fld id="{8BCD78EF-E867-4D57-BCE7-2FF942EDC1D5}" type="slidenum">
              <a:rPr lang="ru-RU" smtClean="0"/>
              <a:t>20</a:t>
            </a:fld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6400800" cy="90872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Общая </a:t>
            </a:r>
            <a:r>
              <a:rPr lang="ru-RU" sz="1800" dirty="0" err="1" smtClean="0">
                <a:solidFill>
                  <a:srgbClr val="FFFF00"/>
                </a:solidFill>
              </a:rPr>
              <a:t>эспликация</a:t>
            </a:r>
            <a:r>
              <a:rPr lang="ru-RU" sz="1800" dirty="0" smtClean="0">
                <a:solidFill>
                  <a:srgbClr val="FFFF00"/>
                </a:solidFill>
              </a:rPr>
              <a:t> зданий и сооружений </a:t>
            </a:r>
            <a:r>
              <a:rPr lang="ru-RU" sz="1800" dirty="0" err="1" smtClean="0">
                <a:solidFill>
                  <a:srgbClr val="FFFF00"/>
                </a:solidFill>
              </a:rPr>
              <a:t>коплекса</a:t>
            </a:r>
            <a:endParaRPr lang="ru-RU" sz="1800" dirty="0">
              <a:solidFill>
                <a:srgbClr val="FFFF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268760"/>
          <a:ext cx="2592288" cy="4713380"/>
        </p:xfrm>
        <a:graphic>
          <a:graphicData uri="http://schemas.openxmlformats.org/drawingml/2006/table">
            <a:tbl>
              <a:tblPr/>
              <a:tblGrid>
                <a:gridCol w="499718"/>
                <a:gridCol w="2092570"/>
              </a:tblGrid>
              <a:tr h="1564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ЭКСПЛИКАЦИЯ ЗДАНИЙ И СООРУЖЕНИЙ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ГОСТИНИЧНЫЙ КЛАСТЕР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Гостиница на 50 номеров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ТУРИСТИЧЕСКИЙ КЛАСТЕР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Сервисно-развлекательный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центр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Здание кафе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Гараж спец. Техники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Зона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Апре-ски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Детская игровая площадка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2.6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Горные сани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Родельбан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2.7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Промежуточная станция К3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2.8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Станция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оснежнения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Пешеходный мост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2.10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Парковка 250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м\м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2.11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2.12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Зиплайн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2.13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Зипрайдер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43808" y="1268760"/>
          <a:ext cx="2664296" cy="5217350"/>
        </p:xfrm>
        <a:graphic>
          <a:graphicData uri="http://schemas.openxmlformats.org/drawingml/2006/table">
            <a:tbl>
              <a:tblPr/>
              <a:tblGrid>
                <a:gridCol w="513599"/>
                <a:gridCol w="2150697"/>
              </a:tblGrid>
              <a:tr h="1573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СПОРТИВНЫЙ КЛАСТЕР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Спортшкола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Общежите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на 100 мест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Общежите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на 100 мест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3.4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Спортивные трибуны на 100 мест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3.5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Спортивные трибуны на 100 мест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Спортивные трибуны на 100 мест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Спортплощадка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3.8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Комплекс трамплинов (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сущ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3.9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3.10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ТП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3.11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КНС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ЗОНА АКТИВНЫХ ТРАСС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4.1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Кафе с постом спасателей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Кафе с постом спасателей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Кафе с постом спасателей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4.4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Кафе с постом спасателей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К1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Кабинная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канатная дорога 600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ч\час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К2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Канатно-кресельная дорога 2000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ч\час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К3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Канатно-кресельная дорога 2000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ч\час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К4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Бугельный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подьемник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500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ч\час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К5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Бугельный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подьемник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500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ч\час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К6</a:t>
                      </a:r>
                    </a:p>
                  </a:txBody>
                  <a:tcPr marL="7526" marR="7526" marT="7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Бугельный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подьемник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500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ч\час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7526" marR="7526" marT="7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508104" y="1268760"/>
          <a:ext cx="3384376" cy="2857500"/>
        </p:xfrm>
        <a:graphic>
          <a:graphicData uri="http://schemas.openxmlformats.org/drawingml/2006/table">
            <a:tbl>
              <a:tblPr/>
              <a:tblGrid>
                <a:gridCol w="652410"/>
                <a:gridCol w="2731966"/>
              </a:tblGrid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ЭКСПЛИКАЦИЯ ГОРНОЛЫЖНЫХ ТРАСС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№ на плане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№1 длинна 2 км. Перепад 270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№2 длинна 1.1 км. Перепад 22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№3 длинна 0.6 км. Перепад 150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№4 длинна 1.2 км. Перепад 270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№5 длинна 0.5 км. Перепад 170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№6 длинна 0.8 км. Перепад 260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№7 длинна 1 км. Перепад 260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№8 длинна 0.9 км. Перепад 150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№9 длинна 1 км. Перепад 150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№10 длинна 1 км. Перепад 150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№11 длинна 0.8 км. Перепад 160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Трасса №12 длинна 1 км. Перепад 60 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068318"/>
            <a:ext cx="2133600" cy="365125"/>
          </a:xfrm>
        </p:spPr>
        <p:txBody>
          <a:bodyPr/>
          <a:lstStyle/>
          <a:p>
            <a:fld id="{8BCD78EF-E867-4D57-BCE7-2FF942EDC1D5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3" y="0"/>
          <a:ext cx="8712966" cy="6379888"/>
        </p:xfrm>
        <a:graphic>
          <a:graphicData uri="http://schemas.openxmlformats.org/drawingml/2006/table">
            <a:tbl>
              <a:tblPr/>
              <a:tblGrid>
                <a:gridCol w="1044249"/>
                <a:gridCol w="5302837"/>
                <a:gridCol w="1044249"/>
                <a:gridCol w="1321631"/>
              </a:tblGrid>
              <a:tr h="3326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ТЭП основных зданий и сооружений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Поз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ед. изм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Значение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Дорожное покрытие проездов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31600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Тротуары и дорожки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20560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Площадки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9466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Тропа терренкур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26960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Горнолыжные трассы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га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57,92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Застройка зданий и сооружений в т.ч.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13283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 гостиничный кластер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4102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 туристический кластер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5808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 спортивный кластер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3373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Детская спортивная площадка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1348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Универсальная спортивная площадка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1104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Инженерные сети и пешеходные коммуникации: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сети водопровода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1839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сети канализации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1822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сети электроснабжения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2088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канатные дороги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3287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бугельные дороги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пешеходный мост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горные сани РОДЕЛЬБАН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2113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ЗИПЛАЙН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1350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        ЗИПРАЙДЕР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1250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Строительный объем зданий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м3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130537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28" marR="8128" marT="81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22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051720" y="548680"/>
            <a:ext cx="42839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Общий вид на комплекс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9046"/>
            <a:ext cx="9144000" cy="460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23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0" y="54868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Общий вид  со стороны  СПОРТИВНОГО КЛАСТЕРА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559046"/>
            <a:ext cx="9143998" cy="460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24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0" y="54868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Общий вид  со стороны ГОСТИНТЧНОГО КЛАСТЕРА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559046"/>
            <a:ext cx="9143998" cy="460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25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0" y="54868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СОРТИВНЫЙ КЛАСТЕР (здание спортивной школы, общежития спортсменов)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1559046"/>
            <a:ext cx="9143996" cy="460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26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0" y="54868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ТУРИСТИЧЕСКИЙ КЛАСТЕР (</a:t>
            </a:r>
            <a:r>
              <a:rPr lang="ru-RU" b="1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сервисно-развлекательный</a:t>
            </a: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центр)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1559046"/>
            <a:ext cx="9143996" cy="460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27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0" y="54868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ТУРИСТИЧЕСКИЙ КЛАСТЕР (</a:t>
            </a:r>
            <a:r>
              <a:rPr lang="ru-RU" b="1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сервисно-развлекательный</a:t>
            </a: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центр)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итуа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" y="1559046"/>
            <a:ext cx="9143994" cy="460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28</a:t>
            </a:fld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0" y="54868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ГОСТИНИЧНЫЙ КЛАСТЕР (здания гостиниц)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CD78EF-E867-4D57-BCE7-2FF942EDC1D5}" type="slidenum">
              <a:rPr lang="ru-RU" b="1" smtClean="0">
                <a:solidFill>
                  <a:srgbClr val="FF0000"/>
                </a:solidFill>
              </a:rPr>
              <a:t>29</a:t>
            </a:fld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6392835"/>
        </p:xfrm>
        <a:graphic>
          <a:graphicData uri="http://schemas.openxmlformats.org/drawingml/2006/table">
            <a:tbl>
              <a:tblPr/>
              <a:tblGrid>
                <a:gridCol w="1171213"/>
                <a:gridCol w="2397328"/>
                <a:gridCol w="1512818"/>
                <a:gridCol w="1372511"/>
                <a:gridCol w="2690130"/>
              </a:tblGrid>
              <a:tr h="45781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Ориентировочная стоимость основных зданий и сооружений 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6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п.п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Площадь м2/ протяженность м/п.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Цена м2 (</a:t>
                      </a:r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м\п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Стоимость тыс.руб.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1.1-1.5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Здания гостинниц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16 750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55 000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921 250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Сервисно-развлекательный центр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5 500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80 000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440 000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Здание кафе (временное)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35 000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17 500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Гараж спецтехники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580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45 000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26 100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Пешеходный мост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350 000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94 500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Здание спортивной школы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2 500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150 000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3.2-3.3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Общежития спортивной школы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240 000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3.4-3.6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Трибуны 300 мест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750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22 500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Спортплощадка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1 200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25 000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4.2-4.4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Кафе с постом спасателей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45 000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27 000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К1-К6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Канатные и бугельные дороги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1 935 000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Дороги, проезды, тротуары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61 606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123 212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Инженерные сети и сооружения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5 800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116 000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Инженерная подготовка территории 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200 000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ИТОГО: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4 343 062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1. ПОЯСНИТЕЛЬНАЯ ЗАПИСКА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7920880" cy="5328592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1.Основание для проектирования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«Концепции развития горнолыжного кластера горы  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  г. Междуреченск - Схема функционального зонирования» выполнена  ООО «ПСМ «ПРОСТО» на основании договора подряда №П-01-20 от 17.02.2020г. Заказчик - </a:t>
            </a:r>
            <a:r>
              <a:rPr lang="ru-RU" sz="1400" dirty="0" err="1">
                <a:solidFill>
                  <a:schemeClr val="tx1"/>
                </a:solidFill>
              </a:rPr>
              <a:t>МБУФКиС</a:t>
            </a:r>
            <a:r>
              <a:rPr lang="ru-RU" sz="1400" dirty="0">
                <a:solidFill>
                  <a:schemeClr val="tx1"/>
                </a:solidFill>
              </a:rPr>
              <a:t> «ЦЗВС».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</a:rPr>
              <a:t>2</a:t>
            </a:r>
            <a:r>
              <a:rPr lang="ru-RU" sz="1400" b="1" dirty="0">
                <a:solidFill>
                  <a:schemeClr val="tx1"/>
                </a:solidFill>
              </a:rPr>
              <a:t>. Состав технической документации: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пояснительная записка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схема генерального плана (М 1:1000,1:2000);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структурные планы основных функциональных зон;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транспортная схема;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схема основных инженерных коммуникаций;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технико-экономические показатели по отдельным зонам кластера и общие ТЭП;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- 3D-визуализация градостроительного уровня (без детализации);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- ориентировочная стоимость строительства основных объектов  по укрупненным показателям.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</a:rPr>
              <a:t>3.Характеристика </a:t>
            </a:r>
            <a:r>
              <a:rPr lang="ru-RU" sz="1400" b="1" dirty="0">
                <a:solidFill>
                  <a:schemeClr val="tx1"/>
                </a:solidFill>
              </a:rPr>
              <a:t>земельного участка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3.1.Местоположение объекта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Площадка  под проектирование находятся на правом и левом берегах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р.Томи на территории г.Междуреченска в районе туристического горнолыжного </a:t>
            </a:r>
            <a:r>
              <a:rPr lang="ru-RU" sz="1400" dirty="0" smtClean="0">
                <a:solidFill>
                  <a:schemeClr val="tx1"/>
                </a:solidFill>
              </a:rPr>
              <a:t>комплекса </a:t>
            </a:r>
            <a:r>
              <a:rPr lang="ru-RU" sz="1400" dirty="0" err="1" smtClean="0">
                <a:solidFill>
                  <a:schemeClr val="tx1"/>
                </a:solidFill>
              </a:rPr>
              <a:t>г.Югус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и в районе </a:t>
            </a:r>
            <a:r>
              <a:rPr lang="ru-RU" sz="1400" dirty="0" err="1">
                <a:solidFill>
                  <a:schemeClr val="tx1"/>
                </a:solidFill>
              </a:rPr>
              <a:t>г.Сыркаши</a:t>
            </a:r>
            <a:r>
              <a:rPr lang="ru-RU" sz="1400" dirty="0">
                <a:solidFill>
                  <a:schemeClr val="tx1"/>
                </a:solidFill>
              </a:rPr>
              <a:t>. Горнолыжный комплекс горы 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 находится в городской черте, на землях населенных пунктов и располагается на двух </a:t>
            </a:r>
            <a:r>
              <a:rPr lang="ru-RU" sz="1400" dirty="0">
                <a:solidFill>
                  <a:schemeClr val="tx1"/>
                </a:solidFill>
              </a:rPr>
              <a:t>площадках на правом и левом берегах р.Томь. Горнолыжные трассы располагаются на северных и восточных склонах </a:t>
            </a:r>
            <a:r>
              <a:rPr lang="ru-RU" sz="1400" dirty="0" err="1">
                <a:solidFill>
                  <a:schemeClr val="tx1"/>
                </a:solidFill>
              </a:rPr>
              <a:t>г.Югус</a:t>
            </a:r>
            <a:r>
              <a:rPr lang="ru-RU" sz="1400" dirty="0">
                <a:solidFill>
                  <a:schemeClr val="tx1"/>
                </a:solidFill>
              </a:rPr>
              <a:t> и пойменной части р.Томи. Здесь размещаются слаломные трассы, лыжные трамплины, подъемники, устройства канатно-кресельной дороги.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 </a:t>
            </a:r>
          </a:p>
          <a:p>
            <a:pPr algn="l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3.2.Климат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Междуреченск характеризуется резко континентальным климатом со значительными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годовыми и суточными колебаниями температур, а также большим количеством осадков.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Среднегодовая температура — 0,1 C°, средняя температура января — 25 C°, средняя температура июля + 18,5 C°, абсолютный температурный минимум — 48 C°, абсолютный температурный максимум + 39 C°, среднегодовая скорость ветров — 2,9 м/с, средняя продолжительность безморозного периода — 107 дней, высота снежного покрова в районе города около 1,0 м, в горах — от 2,5-3,0 м (на склонах) до 4,0-7,0 м (в межгорных понижениях). Продолжительность снежного покрова около 160 дней. Средняя глубина промерзания почвы на территории города составляет около 190 см. Преобладающее направление ветров западного и восточного.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</a:rPr>
              <a:t>3.3</a:t>
            </a:r>
            <a:r>
              <a:rPr lang="ru-RU" sz="1400" b="1" dirty="0">
                <a:solidFill>
                  <a:schemeClr val="tx1"/>
                </a:solidFill>
              </a:rPr>
              <a:t>. Геологическое строение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Комплекс аллювиальных современных отложений пойменных террас реки Томь и Уса.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В комплексе выделяются две фракции: русловая и пойменная. Русловая фация сложена валунно-галечниковыми отложениями и имеет мощность от 2 до 6,5м. Отложения хорошо промыты и обводнены , характеризуются хорошей </a:t>
            </a:r>
            <a:r>
              <a:rPr lang="ru-RU" sz="1400" dirty="0" err="1">
                <a:solidFill>
                  <a:schemeClr val="tx1"/>
                </a:solidFill>
              </a:rPr>
              <a:t>акатанностью</a:t>
            </a:r>
            <a:r>
              <a:rPr lang="ru-RU" sz="1400" dirty="0">
                <a:solidFill>
                  <a:schemeClr val="tx1"/>
                </a:solidFill>
              </a:rPr>
              <a:t> материала и неоднородной крупностью.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К русловой фации приурочен постоянно действующий напорно-безнапорный горизонт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подземных пластово-норовых вод. Пойменная фация представлена суглинками и имеет мощность не более 5,5м. Суглинки отличаются повышенной влажностью, слабой уплотненностью и пластичным составом. Комплекс современных биогенных (болотных) образований представлен отложениями </a:t>
            </a:r>
            <a:r>
              <a:rPr lang="ru-RU" sz="1400" dirty="0" err="1">
                <a:solidFill>
                  <a:schemeClr val="tx1"/>
                </a:solidFill>
              </a:rPr>
              <a:t>заторфованных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староречных</a:t>
            </a:r>
            <a:r>
              <a:rPr lang="ru-RU" sz="1400" dirty="0">
                <a:solidFill>
                  <a:schemeClr val="tx1"/>
                </a:solidFill>
              </a:rPr>
              <a:t> и заболоченных пространств. Торф имеет различные стадии разложения и насыщен водой. Мощность комплекса от 0,2 до 2,3м. Комплекс имеет суглинки от туго до </a:t>
            </a:r>
            <a:r>
              <a:rPr lang="ru-RU" sz="1400" dirty="0" err="1">
                <a:solidFill>
                  <a:schemeClr val="tx1"/>
                </a:solidFill>
              </a:rPr>
              <a:t>текучепластичных</a:t>
            </a:r>
            <a:r>
              <a:rPr lang="ru-RU" sz="1400" dirty="0">
                <a:solidFill>
                  <a:schemeClr val="tx1"/>
                </a:solidFill>
              </a:rPr>
              <a:t> с содержанием органического вещества от 0,13 до 0,42.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Мощность слоев суглинков около 1,5м. Площади развития комплекса условно соотносятся с участками заболоченности. В настоящее время большинство из них перекрыты  современными техногенными отложениями.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 </a:t>
            </a:r>
          </a:p>
          <a:p>
            <a:pPr algn="l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3.4 Гидрология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Гидрологическая сеть территории города представлена реками Томь и Уса и их малыми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притоками. </a:t>
            </a:r>
            <a:r>
              <a:rPr lang="ru-RU" sz="1400" dirty="0" err="1">
                <a:solidFill>
                  <a:schemeClr val="tx1"/>
                </a:solidFill>
              </a:rPr>
              <a:t>Водопост</a:t>
            </a:r>
            <a:r>
              <a:rPr lang="ru-RU" sz="1400" dirty="0">
                <a:solidFill>
                  <a:schemeClr val="tx1"/>
                </a:solidFill>
              </a:rPr>
              <a:t> по Томи расположен в 8 км выше впадения реки Усы и в 7 км ниже впадения реки </a:t>
            </a:r>
            <a:r>
              <a:rPr lang="ru-RU" sz="1400" dirty="0" err="1">
                <a:solidFill>
                  <a:schemeClr val="tx1"/>
                </a:solidFill>
              </a:rPr>
              <a:t>Кумзас</a:t>
            </a:r>
            <a:r>
              <a:rPr lang="ru-RU" sz="1400" dirty="0">
                <a:solidFill>
                  <a:schemeClr val="tx1"/>
                </a:solidFill>
              </a:rPr>
              <a:t>. Отметка «0» графика 242,46 м Балтийской системы. Весеннее половодье носит бурный характер, сопровождается резкими колебаниями уровней. Подъем уровней начинается еще при ледоставе, в первой половине апреля. Средняя интенсивность подъема 20-30см в сутки. Уровень 1% обеспеченности составляет 247,52 м Б.С. В 1945г. максимальный уровень на р. Томь совпал с заторным подъемом воды и достиг  отметки 248,36м.Б.С., что на 84см выше уровня 1% обеспеченности.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</a:rPr>
              <a:t>4.1</a:t>
            </a:r>
            <a:r>
              <a:rPr lang="ru-RU" sz="1400" b="1" dirty="0">
                <a:solidFill>
                  <a:schemeClr val="tx1"/>
                </a:solidFill>
              </a:rPr>
              <a:t>. Градостроительные условия</a:t>
            </a:r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Горнолыжный комплекс “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” размещается в районе г. 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 на обеих берегах р.Томи. На участке правого берега расположены здание гостиницы “Восход”, спортивная горнолыжная школа, объекты кресельной канатной дороги. Левобережная площадка комплекса располагается на северном склоне г. 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 и пойменной части р.Томи. Здесь размещаются слаломные трассы, лыжные трамплины , подъемники, устройства канатно-кресельной дороги. Для связи с горнолыжной базой “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”, расположенной на левом берегу р. Томь, от гостиницы “Восход” на правом берегу устроена канатная подвесная дорога “гондольного”типа. Правилами землепользования и застройки г.Междуреченска территории и горнолыжного комплекса «</a:t>
            </a:r>
            <a:r>
              <a:rPr lang="ru-RU" sz="1400" dirty="0" err="1">
                <a:solidFill>
                  <a:schemeClr val="tx1"/>
                </a:solidFill>
              </a:rPr>
              <a:t>Югус</a:t>
            </a:r>
            <a:r>
              <a:rPr lang="ru-RU" sz="1400" dirty="0">
                <a:solidFill>
                  <a:schemeClr val="tx1"/>
                </a:solidFill>
              </a:rPr>
              <a:t>» и планируемого комплекса на </a:t>
            </a:r>
            <a:r>
              <a:rPr lang="ru-RU" sz="1400" dirty="0" err="1">
                <a:solidFill>
                  <a:schemeClr val="tx1"/>
                </a:solidFill>
              </a:rPr>
              <a:t>г.Сыркаши</a:t>
            </a:r>
            <a:r>
              <a:rPr lang="ru-RU" sz="1400" dirty="0">
                <a:solidFill>
                  <a:schemeClr val="tx1"/>
                </a:solidFill>
              </a:rPr>
              <a:t> отнесены к территориальной зоне О-4 -«Общественно-спортивная зона», предназначенная для размещения спортивных и спортивно-зрелищных сооружений. К основным видам разрешенного использования в этой зоне градостроительными регламентами отнесены спорт, общественное питание, гостиничное обслуживание, развлечения, туристическое обслуживание, природно-познавательный туризм, причалы для маломерных судов. К вспомогательным видам разрешенного использования относятся коммунальное обслуживание, обслуживание автотранспорта и земельные участки (территории) общего пользования. Согласно части 6 ст.6 Водного Кодекса РФ береговая полоса р.Томь составляет 20метров, прибрежная защитная полоса, согласно части 11 ст.65 ВК РФ, составляет 50 метров, ширина </a:t>
            </a:r>
            <a:r>
              <a:rPr lang="ru-RU" sz="1400" dirty="0" err="1">
                <a:solidFill>
                  <a:schemeClr val="tx1"/>
                </a:solidFill>
              </a:rPr>
              <a:t>водоохранной</a:t>
            </a:r>
            <a:r>
              <a:rPr lang="ru-RU" sz="1400" dirty="0">
                <a:solidFill>
                  <a:schemeClr val="tx1"/>
                </a:solidFill>
              </a:rPr>
              <a:t> зоны р.Томь, согласно части 4 ст.65 ВК РФ, составляет 200 метров.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</a:rPr>
              <a:t> </a:t>
            </a:r>
          </a:p>
          <a:p>
            <a:pPr algn="l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chemeClr val="tx1"/>
                </a:solidFill>
              </a:rPr>
              <a:t>5. Основные градостроительные и функциональные решения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5.1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  <a:r>
              <a:rPr lang="ru-RU" sz="1600" b="1" dirty="0">
                <a:solidFill>
                  <a:schemeClr val="tx1"/>
                </a:solidFill>
              </a:rPr>
              <a:t>Задача проекта.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Основная задача данного проекта - разработка мероприятий обеспечивающих функционирование комплекса горы </a:t>
            </a:r>
            <a:r>
              <a:rPr lang="ru-RU" sz="1600" dirty="0" err="1">
                <a:solidFill>
                  <a:schemeClr val="tx1"/>
                </a:solidFill>
              </a:rPr>
              <a:t>Югус</a:t>
            </a:r>
            <a:r>
              <a:rPr lang="ru-RU" sz="1600" dirty="0">
                <a:solidFill>
                  <a:schemeClr val="tx1"/>
                </a:solidFill>
              </a:rPr>
              <a:t>, как всесезонного парка спорта и отдыха регионального масштаба. Преимуществами  данного комплекса должно стать доступная транспортная междугородняя логистика, близость к городской инфраструктуре, компактность, а соответственно удобство внутренней логистики по комплексу, в сочетании с  благоприятными снежными условиями зимой, качественными трассами, близостью реки и выразительной природой для летнего отдыха.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Комплекс горы </a:t>
            </a:r>
            <a:r>
              <a:rPr lang="ru-RU" sz="1600" dirty="0" err="1">
                <a:solidFill>
                  <a:schemeClr val="tx1"/>
                </a:solidFill>
              </a:rPr>
              <a:t>Югус</a:t>
            </a:r>
            <a:r>
              <a:rPr lang="ru-RU" sz="1600" dirty="0">
                <a:solidFill>
                  <a:schemeClr val="tx1"/>
                </a:solidFill>
              </a:rPr>
              <a:t> включает в себя следующие функции: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горнолыжный спорт и туризм;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экологический туризм;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тематический туризм;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экстремальные аттракционы;</a:t>
            </a:r>
          </a:p>
          <a:p>
            <a:pPr algn="l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</a:rPr>
              <a:t>отдых </a:t>
            </a:r>
            <a:r>
              <a:rPr lang="ru-RU" sz="1600" dirty="0">
                <a:solidFill>
                  <a:schemeClr val="tx1"/>
                </a:solidFill>
              </a:rPr>
              <a:t>выходного дня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algn="l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 </a:t>
            </a:r>
            <a:r>
              <a:rPr lang="ru-RU" sz="1600" b="1" dirty="0" smtClean="0">
                <a:solidFill>
                  <a:schemeClr val="tx1"/>
                </a:solidFill>
              </a:rPr>
              <a:t>5.2</a:t>
            </a:r>
            <a:r>
              <a:rPr lang="ru-RU" sz="1600" b="1" dirty="0">
                <a:solidFill>
                  <a:schemeClr val="tx1"/>
                </a:solidFill>
              </a:rPr>
              <a:t>. Состав комплекса горы </a:t>
            </a:r>
            <a:r>
              <a:rPr lang="ru-RU" sz="1600" b="1" dirty="0" err="1">
                <a:solidFill>
                  <a:schemeClr val="tx1"/>
                </a:solidFill>
              </a:rPr>
              <a:t>Югус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1. Гостиничный кластер в составе: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- гостиницы,  от 150 до 250 номеров;</a:t>
            </a:r>
          </a:p>
          <a:p>
            <a:pPr algn="l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</a:rPr>
              <a:t> клубы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ru-RU" sz="1600" dirty="0" err="1">
                <a:solidFill>
                  <a:schemeClr val="tx1"/>
                </a:solidFill>
              </a:rPr>
              <a:t>апри-скай</a:t>
            </a:r>
            <a:r>
              <a:rPr lang="ru-RU" sz="1600" dirty="0">
                <a:solidFill>
                  <a:schemeClr val="tx1"/>
                </a:solidFill>
              </a:rPr>
              <a:t>».</a:t>
            </a:r>
          </a:p>
          <a:p>
            <a:pPr algn="l">
              <a:buFontTx/>
              <a:buChar char="-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/>
                </a:solidFill>
              </a:rPr>
              <a:t>2. Туристический кластер, в состав которого входят:</a:t>
            </a:r>
            <a:endParaRPr lang="ru-RU" sz="1800" dirty="0">
              <a:solidFill>
                <a:schemeClr val="tx1"/>
              </a:solidFill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автомобильная гостевая парковка на 250 </a:t>
            </a:r>
            <a:r>
              <a:rPr lang="ru-RU" sz="1800" dirty="0" err="1">
                <a:solidFill>
                  <a:schemeClr val="tx1"/>
                </a:solidFill>
              </a:rPr>
              <a:t>а\м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</a:t>
            </a:r>
            <a:r>
              <a:rPr lang="ru-RU" sz="1800" dirty="0" err="1">
                <a:solidFill>
                  <a:schemeClr val="tx1"/>
                </a:solidFill>
              </a:rPr>
              <a:t>канатно-кабинная</a:t>
            </a:r>
            <a:r>
              <a:rPr lang="ru-RU" sz="1800" dirty="0">
                <a:solidFill>
                  <a:schemeClr val="tx1"/>
                </a:solidFill>
              </a:rPr>
              <a:t> дорога пропускной способностью до 600 чел/час.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</a:t>
            </a:r>
            <a:r>
              <a:rPr lang="ru-RU" sz="1800" dirty="0" err="1">
                <a:solidFill>
                  <a:schemeClr val="tx1"/>
                </a:solidFill>
              </a:rPr>
              <a:t>сервисно-развлекательный</a:t>
            </a:r>
            <a:r>
              <a:rPr lang="ru-RU" sz="1800" dirty="0">
                <a:solidFill>
                  <a:schemeClr val="tx1"/>
                </a:solidFill>
              </a:rPr>
              <a:t> центр;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горнолыжные трассы;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канатно-кресельные подъемники 2 шт. пропускной способностью до 2000 </a:t>
            </a:r>
            <a:r>
              <a:rPr lang="ru-RU" sz="1800" dirty="0" err="1">
                <a:solidFill>
                  <a:schemeClr val="tx1"/>
                </a:solidFill>
              </a:rPr>
              <a:t>чел\час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</a:t>
            </a:r>
            <a:r>
              <a:rPr lang="ru-RU" sz="1800" dirty="0" err="1">
                <a:solidFill>
                  <a:schemeClr val="tx1"/>
                </a:solidFill>
              </a:rPr>
              <a:t>канатно</a:t>
            </a:r>
            <a:r>
              <a:rPr lang="ru-RU" sz="1800" dirty="0">
                <a:solidFill>
                  <a:schemeClr val="tx1"/>
                </a:solidFill>
              </a:rPr>
              <a:t> –бугельные подъемники 3 шт.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павильоны общественного питания;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развлекательные и тематические площадки, аттракционы;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здание технического обслуживания специальной техники.</a:t>
            </a:r>
          </a:p>
          <a:p>
            <a:pPr algn="l"/>
            <a:r>
              <a:rPr lang="ru-RU" sz="1800" b="1" dirty="0">
                <a:solidFill>
                  <a:schemeClr val="tx1"/>
                </a:solidFill>
              </a:rPr>
              <a:t>3. Спортивный кластер  в составе:</a:t>
            </a:r>
            <a:endParaRPr lang="ru-RU" sz="1800" dirty="0">
              <a:solidFill>
                <a:schemeClr val="tx1"/>
              </a:solidFill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здания спортивной школы (Спортивно-тренерский блок);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спортивного общежития (гостиницы) на 60-100 номеров.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спортивного ядра (универсальной спортивной площадки с беговой дорожкой);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трамплинного комплекса с трибунами для зрителей.</a:t>
            </a:r>
          </a:p>
          <a:p>
            <a:pPr algn="l">
              <a:buFontTx/>
              <a:buChar char="-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chemeClr val="tx1"/>
                </a:solidFill>
              </a:rPr>
              <a:t>5.3. Транспортно-пешеходная доступность.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Основной транспортной связью комплекса с городом остается </a:t>
            </a:r>
            <a:r>
              <a:rPr lang="ru-RU" sz="1600" dirty="0" err="1">
                <a:solidFill>
                  <a:schemeClr val="tx1"/>
                </a:solidFill>
              </a:rPr>
              <a:t>канатно-кабинная</a:t>
            </a:r>
            <a:r>
              <a:rPr lang="ru-RU" sz="1600" dirty="0">
                <a:solidFill>
                  <a:schemeClr val="tx1"/>
                </a:solidFill>
              </a:rPr>
              <a:t> дорога (пропускной способностью 600 </a:t>
            </a:r>
            <a:r>
              <a:rPr lang="ru-RU" sz="1600" dirty="0" err="1">
                <a:solidFill>
                  <a:schemeClr val="tx1"/>
                </a:solidFill>
              </a:rPr>
              <a:t>чел\час</a:t>
            </a:r>
            <a:r>
              <a:rPr lang="ru-RU" sz="1600" dirty="0">
                <a:solidFill>
                  <a:schemeClr val="tx1"/>
                </a:solidFill>
              </a:rPr>
              <a:t>.). Приводную станцию, на правом берегу р. Томь, предлагается устроить ниже по течению на автомобильную гостевую парковку. Также с данной площадки предполагается  устройство пешеходного моста протяженностью 250 м.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Для групп туристов и спортсменов , также служебного транспорта,  предусматривается проезд по автомобильной дороге. На территории туристического кластера парковок гостевых и служебных автомобилей не предусматривается. На территории Спортивного и Гостиничного кластера предусмотрены парковки для служебного транспорта.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Движение автомобилей по территории комплекса ограничено.  В комплексе предусмотрены пешеходные коммуникации по комплексу и набережная с местами отдыха, возможно использование электрических индивидуальных транспортных средств, реализованном на набережной  в г.Сочи  и других городах.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Предусмотрены  2 кресельных подъемника пропускной способностью до 2000 </a:t>
            </a:r>
            <a:r>
              <a:rPr lang="ru-RU" sz="1600" dirty="0" err="1">
                <a:solidFill>
                  <a:schemeClr val="tx1"/>
                </a:solidFill>
              </a:rPr>
              <a:t>чел\час</a:t>
            </a:r>
            <a:r>
              <a:rPr lang="ru-RU" sz="1600" dirty="0">
                <a:solidFill>
                  <a:schemeClr val="tx1"/>
                </a:solidFill>
              </a:rPr>
              <a:t>. (К2и К3), также существующий бугельный подъемник К4.  Для трасс южного склона (Т8-Т11) предусмотрены бугельные подъемники до водораздела.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Предусматривается проезд на лыжах ко всем подъемникам   комплекса. С восточной стороны комплекса предлагается развить существующий пешеходный терренкур. Добавив его станциями и площадками отдыха.</a:t>
            </a:r>
          </a:p>
          <a:p>
            <a:pPr algn="l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920880" cy="6264696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5.4. Основные здания и функциональные узлы комплекса.</a:t>
            </a:r>
            <a:endParaRPr lang="ru-RU" sz="1800" dirty="0">
              <a:solidFill>
                <a:schemeClr val="tx1"/>
              </a:solidFill>
            </a:endParaRPr>
          </a:p>
          <a:p>
            <a:pPr algn="l"/>
            <a:r>
              <a:rPr lang="ru-RU" sz="1800" b="1" dirty="0" err="1">
                <a:solidFill>
                  <a:schemeClr val="tx1"/>
                </a:solidFill>
              </a:rPr>
              <a:t>Сервисно-развлекательный</a:t>
            </a:r>
            <a:r>
              <a:rPr lang="ru-RU" sz="1800" b="1" dirty="0">
                <a:solidFill>
                  <a:schemeClr val="tx1"/>
                </a:solidFill>
              </a:rPr>
              <a:t> центр. (2.1)</a:t>
            </a:r>
            <a:endParaRPr lang="ru-RU" sz="1800" dirty="0">
              <a:solidFill>
                <a:schemeClr val="tx1"/>
              </a:solidFill>
            </a:endParaRPr>
          </a:p>
          <a:p>
            <a:pPr algn="l"/>
            <a:r>
              <a:rPr lang="ru-RU" sz="1800" dirty="0" err="1">
                <a:solidFill>
                  <a:schemeClr val="tx1"/>
                </a:solidFill>
              </a:rPr>
              <a:t>Сервисно-развлекательный</a:t>
            </a:r>
            <a:r>
              <a:rPr lang="ru-RU" sz="1800" dirty="0">
                <a:solidFill>
                  <a:schemeClr val="tx1"/>
                </a:solidFill>
              </a:rPr>
              <a:t> центр предлагается разместить  на склоне горы выполнив необходимые работы по срезке горы и планировки необходимых террас и площадок, встроив в него стацию  </a:t>
            </a:r>
            <a:r>
              <a:rPr lang="ru-RU" sz="1800" dirty="0" err="1">
                <a:solidFill>
                  <a:schemeClr val="tx1"/>
                </a:solidFill>
              </a:rPr>
              <a:t>канатно-кабинной</a:t>
            </a:r>
            <a:r>
              <a:rPr lang="ru-RU" sz="1800" dirty="0">
                <a:solidFill>
                  <a:schemeClr val="tx1"/>
                </a:solidFill>
              </a:rPr>
              <a:t> дороги. Центр должен стать связующим и организующим звеном всего комплекса.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 Состав центра: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кассы подъемников;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сервисный блок с камерами хранения и прокатом оборудования и инвентаря;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магазины спорт инвентаря и оборудования;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развлекательный блок с кафе-рестораном, детским развлекательным клубом;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административными помещениями с музеем истории комплекса;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- площадка приводной станции </a:t>
            </a:r>
            <a:r>
              <a:rPr lang="ru-RU" sz="1800" dirty="0" err="1">
                <a:solidFill>
                  <a:schemeClr val="tx1"/>
                </a:solidFill>
              </a:rPr>
              <a:t>канатно</a:t>
            </a:r>
            <a:r>
              <a:rPr lang="ru-RU" sz="1800" dirty="0">
                <a:solidFill>
                  <a:schemeClr val="tx1"/>
                </a:solidFill>
              </a:rPr>
              <a:t> - </a:t>
            </a:r>
            <a:r>
              <a:rPr lang="ru-RU" sz="1800" dirty="0" err="1">
                <a:solidFill>
                  <a:schemeClr val="tx1"/>
                </a:solidFill>
              </a:rPr>
              <a:t>кабинной</a:t>
            </a:r>
            <a:r>
              <a:rPr lang="ru-RU" sz="1800" dirty="0">
                <a:solidFill>
                  <a:schemeClr val="tx1"/>
                </a:solidFill>
              </a:rPr>
              <a:t> дороги.</a:t>
            </a:r>
          </a:p>
          <a:p>
            <a:pPr algn="l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78EF-E867-4D57-BCE7-2FF942EDC1D5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2068</Words>
  <Application>Microsoft Office PowerPoint</Application>
  <PresentationFormat>Экран (4:3)</PresentationFormat>
  <Paragraphs>534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«Концепции развития горнолыжного кластера горы  Югус»  Схема функционального зонирования»</vt:lpstr>
      <vt:lpstr>Состав технической документации: </vt:lpstr>
      <vt:lpstr>1. ПОЯСНИТЕЛЬНАЯ ЗАПИСКА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1. Гостиничный кластер в составе: - гостиницы,  от 150 до 250 номеров; - клубы «апри-скай». 2. Туристический кластер, в состав которого входят: - автомобильная гостевая парковка на 250 а\м. - канатно-кабинная дорога пропускной способностью до 600 чел/час. - сервисно-развлекательный центр; - горнолыжные трассы; - канатно-кресельные подъемники 2 шт. пропускной способностью до 2000 чел\час. - канатно –бугельные подъемники 3 шт. - павильоны общественного питания; - развлекательные и тематические площадки, аттракционы; - здание технического обслуживания специальной техники. 3. Спортивный кластер  в составе: - здания спортивной школы (Спортивно-тренерский блок); - спортивного общежития (гостиницы) на 60-100 номеров. - спортивного ядра (универсальной спортивной площадки с беговой дорожкой); - трамплинного комплекса с трибунами для зрителей.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Ivanov</dc:creator>
  <cp:lastModifiedBy>Ivanov</cp:lastModifiedBy>
  <cp:revision>50</cp:revision>
  <dcterms:created xsi:type="dcterms:W3CDTF">2020-04-10T05:43:55Z</dcterms:created>
  <dcterms:modified xsi:type="dcterms:W3CDTF">2020-04-10T17:53:49Z</dcterms:modified>
</cp:coreProperties>
</file>