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Ex1.xml" ContentType="application/vnd.ms-office.chartex+xml"/>
  <Override PartName="/ppt/charts/style1.xml" ContentType="application/vnd.ms-office.chartstyle+xml"/>
  <Override PartName="/ppt/charts/colors1.xml" ContentType="application/vnd.ms-office.chartcolorstyl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70" r:id="rId2"/>
    <p:sldId id="274" r:id="rId3"/>
    <p:sldId id="329" r:id="rId4"/>
    <p:sldId id="364" r:id="rId5"/>
    <p:sldId id="415" r:id="rId6"/>
    <p:sldId id="406" r:id="rId7"/>
    <p:sldId id="400" r:id="rId8"/>
    <p:sldId id="413" r:id="rId9"/>
    <p:sldId id="416" r:id="rId10"/>
    <p:sldId id="417" r:id="rId11"/>
    <p:sldId id="371" r:id="rId12"/>
    <p:sldId id="339" r:id="rId13"/>
    <p:sldId id="418" r:id="rId14"/>
    <p:sldId id="414" r:id="rId15"/>
    <p:sldId id="272" r:id="rId16"/>
  </p:sldIdLst>
  <p:sldSz cx="12192000" cy="6858000"/>
  <p:notesSz cx="6800850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6495"/>
    <a:srgbClr val="FFFFFF"/>
    <a:srgbClr val="4770B5"/>
    <a:srgbClr val="E5EBF7"/>
    <a:srgbClr val="3B4555"/>
    <a:srgbClr val="2A5244"/>
    <a:srgbClr val="325D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17"/>
    <p:restoredTop sz="92539" autoAdjust="0"/>
  </p:normalViewPr>
  <p:slideViewPr>
    <p:cSldViewPr snapToGrid="0" snapToObjects="1">
      <p:cViewPr varScale="1">
        <p:scale>
          <a:sx n="103" d="100"/>
          <a:sy n="103" d="100"/>
        </p:scale>
        <p:origin x="1038" y="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package" Target="../embeddings/_____Microsoft_Excel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9368999166345962E-2"/>
          <c:y val="4.4234718472139792E-2"/>
          <c:w val="0.90126200166730808"/>
          <c:h val="0.82435821344679716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2017 г.</c:v>
                </c:pt>
                <c:pt idx="1">
                  <c:v>2019 г.</c:v>
                </c:pt>
                <c:pt idx="2">
                  <c:v>2020 г.</c:v>
                </c:pt>
                <c:pt idx="3">
                  <c:v>2021 г.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1-CA3B-4873-AB2B-25B8D5C49DB9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2017 г.</c:v>
                </c:pt>
                <c:pt idx="1">
                  <c:v>2019 г.</c:v>
                </c:pt>
                <c:pt idx="2">
                  <c:v>2020 г.</c:v>
                </c:pt>
                <c:pt idx="3">
                  <c:v>2021 г.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2-CA3B-4873-AB2B-25B8D5C49D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1803776"/>
        <c:axId val="41805312"/>
      </c:barChar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4770B5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noFill/>
              <a:ln w="28575">
                <a:solidFill>
                  <a:srgbClr val="4770B5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CA3B-4873-AB2B-25B8D5C49DB9}"/>
              </c:ext>
            </c:extLst>
          </c:dPt>
          <c:dLbls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???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CA3B-4873-AB2B-25B8D5C49DB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2017 г.</c:v>
                </c:pt>
                <c:pt idx="1">
                  <c:v>2019 г.</c:v>
                </c:pt>
                <c:pt idx="2">
                  <c:v>2020 г.</c:v>
                </c:pt>
                <c:pt idx="3">
                  <c:v>2021 г.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35</c:v>
                </c:pt>
                <c:pt idx="1">
                  <c:v>49</c:v>
                </c:pt>
                <c:pt idx="2">
                  <c:v>125</c:v>
                </c:pt>
                <c:pt idx="3">
                  <c:v>150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A3B-4873-AB2B-25B8D5C49D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0494976"/>
        <c:axId val="41807232"/>
      </c:barChart>
      <c:catAx>
        <c:axId val="41803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41805312"/>
        <c:crosses val="autoZero"/>
        <c:auto val="1"/>
        <c:lblAlgn val="ctr"/>
        <c:lblOffset val="100"/>
        <c:noMultiLvlLbl val="0"/>
      </c:catAx>
      <c:valAx>
        <c:axId val="4180531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ru-RU"/>
                  <a:t>МКД, получатели поддержки на ЭКР</a:t>
                </a:r>
              </a:p>
            </c:rich>
          </c:tx>
          <c:layout>
            <c:manualLayout>
              <c:xMode val="edge"/>
              <c:yMode val="edge"/>
              <c:x val="0"/>
              <c:y val="7.1549482976251175E-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crossAx val="41803776"/>
        <c:crosses val="autoZero"/>
        <c:crossBetween val="between"/>
      </c:valAx>
      <c:valAx>
        <c:axId val="41807232"/>
        <c:scaling>
          <c:orientation val="minMax"/>
        </c:scaling>
        <c:delete val="1"/>
        <c:axPos val="r"/>
        <c:numFmt formatCode="General" sourceLinked="1"/>
        <c:majorTickMark val="out"/>
        <c:minorTickMark val="none"/>
        <c:tickLblPos val="nextTo"/>
        <c:crossAx val="60494976"/>
        <c:crosses val="max"/>
        <c:crossBetween val="between"/>
      </c:valAx>
      <c:catAx>
        <c:axId val="6049497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1807232"/>
        <c:crosses val="autoZero"/>
        <c:auto val="1"/>
        <c:lblAlgn val="ctr"/>
        <c:lblOffset val="100"/>
        <c:noMultiLvlLbl val="0"/>
      </c:cat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 b="1"/>
      </a:pPr>
      <a:endParaRPr lang="ru-RU"/>
    </a:p>
  </c:txPr>
  <c:externalData r:id="rId1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/>
  </cx:chartData>
  <cx:chart>
    <cx:plotArea>
      <cx:plotAreaRegion>
        <cx:series layoutId="clusteredColumn" uniqueId="{00000000-167B-4647-B37C-426DC98B47BB}" formatIdx="1">
          <cx:tx>
            <cx:txData>
              <cx:f>Лист1!$B$6:$E$6</cx:f>
              <cx:v/>
            </cx:txData>
          </cx:tx>
          <cx:dataId val="0"/>
          <cx:layoutPr>
            <cx:binning intervalClosed="r"/>
          </cx:layoutPr>
        </cx:series>
      </cx:plotAreaRegion>
      <cx:axis id="0">
        <cx:catScaling gapWidth="0"/>
        <cx:tickLabels/>
        <cx:txPr>
          <a:bodyPr spcFirstLastPara="1" vertOverflow="ellipsis" wrap="square" lIns="0" tIns="0" rIns="0" bIns="0" anchor="ctr" anchorCtr="1"/>
          <a:lstStyle/>
          <a:p>
            <a:pPr>
              <a:defRPr/>
            </a:pPr>
            <a:endParaRPr lang="ru-RU"/>
          </a:p>
        </cx:txPr>
      </cx:axis>
      <cx:axis id="1" hidden="1">
        <cx:valScaling/>
        <cx:majorGridlines/>
        <cx:tickLabels/>
      </cx:axis>
    </cx:plotArea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6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dataLabel>
  <cs:dataLabelCallout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/>
      </a:solidFill>
    </cs:spPr>
  </cs:downBar>
  <cs:dropLine>
    <cs:lnRef idx="0"/>
    <cs:fillRef idx="0"/>
    <cs:effectRef idx="0"/>
    <cs:fontRef idx="minor">
      <a:schemeClr val="tx1"/>
    </cs:fontRef>
  </cs:dropLine>
  <cs:errorBar>
    <cs:lnRef idx="0"/>
    <cs:fillRef idx="0"/>
    <cs:effectRef idx="0"/>
    <cs:fontRef idx="minor">
      <a:schemeClr val="tx1"/>
    </cs:fontRef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tx1">
            <a:lumMod val="15000"/>
            <a:lumOff val="85000"/>
            <a:lumOff val="1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</cs:hiLoLine>
  <cs:leaderLine>
    <cs:lnRef idx="0"/>
    <cs:fillRef idx="0"/>
    <cs:effectRef idx="0"/>
    <cs:fontRef idx="minor">
      <a:schemeClr val="tx1"/>
    </cs:fontRef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7035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2241" y="0"/>
            <a:ext cx="2947035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FD0C20-FBAE-4F96-B10A-B486284F6782}" type="datetimeFigureOut">
              <a:rPr lang="ru-RU" smtClean="0"/>
              <a:t>16.08.2021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9538" y="739775"/>
            <a:ext cx="658177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085" y="4689515"/>
            <a:ext cx="544068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7316"/>
            <a:ext cx="2947035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2241" y="9377316"/>
            <a:ext cx="2947035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7F9A25-0244-4A9E-8EA3-3835E3C580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4005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7F9A25-0244-4A9E-8EA3-3835E3C5806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45047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7F9A25-0244-4A9E-8EA3-3835E3C5806A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0887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E0A38C-D82C-3643-AE1D-5708769B1E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0C9EA5E-CAB8-5E4E-94F6-DB476A1EC3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CB6FC98-ED6B-6A41-8629-0CB1D7BDD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pPr/>
              <a:t>16.08.2021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7B226DD-5D97-794E-8E4B-4DB5BC33E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541231-20C1-6C4D-BFE9-FFC3D735C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6916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12175F-731D-354E-8AE0-FBB52116C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C2AC4FE-C683-BD4E-9A5D-2E9F494BF5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58FE50-5A40-634B-9334-D5B92869E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pPr/>
              <a:t>16.08.2021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EDD0539-736E-0643-9FB4-9E641DEF1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FF6E402-375B-1447-8342-3E0FA377F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3838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B22AFE0-EB3C-6246-8FF6-33988B19E7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17BFB4D-71A7-3D45-B9AC-3118DF5AF4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52DE0C9-D22C-AE45-95A3-E3A66089F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pPr/>
              <a:t>16.08.2021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19C5573-82C4-1E43-BAD5-19C39914B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E3C4444-37AB-7B42-83EB-A80553917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167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9CDBCC-0DA3-C44D-9508-F616E8947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CF068F3-AF5A-134D-B058-40378CDF39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5933EC0-23C7-EF4F-944F-AC032DA4E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pPr/>
              <a:t>16.08.2021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FCE6801-B442-534E-BBAD-D2CBCAB33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3E4B9F-B94A-6248-8B68-C5F2D37D4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8317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EB9264-532A-AD40-B97E-140082680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2403E91-000C-D94A-9B93-0A2DB624F1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CCD51D9-F17A-8C4A-8630-0C22DA4AE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pPr/>
              <a:t>16.08.2021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E0F3EE6-B777-1745-A8B6-17F429197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03825C8-FC9A-0B4B-84AD-138E0D8DB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485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DD59E1-7670-8542-8CFE-46842BF55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9A5DB63-04AA-3D47-8216-FB1BEE2B93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0AFDD5C-76B0-964F-AB5E-9DFC15A150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B86AA90-AA98-CB48-B2AE-6E7070E5B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pPr/>
              <a:t>16.08.2021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51AF312-494C-1C4C-9090-DB6E16CF0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2C98F69-2205-0949-86F7-397B50A6E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6504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E8289C-D1A5-0143-8586-B165BD3E0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81C3612-6539-8344-9941-49ED82E724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9F2FF5B-8854-7F48-8671-0D744EB2B8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1A552DC-2A3C-7D42-825D-3064509B22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F9F09A6-93A2-4E46-AD73-11FA991EF6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1D2A53A-2B5F-424A-B07E-ADE5CB367B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pPr/>
              <a:t>16.08.2021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0834DB9-EC37-884E-B3B1-3142D133D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EAD7436-358C-C645-BFB1-70475A9EF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1550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1E2BE0-89C8-164B-A30D-E75C9F7E4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0E6E7E5-4CEE-B84E-9516-D36EEDE12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pPr/>
              <a:t>16.08.2021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EAFA2D-E476-9244-AFBF-5F97B34FB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018FE48-F727-7745-B7CF-08B3F9F70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1153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FCB4E26-8768-0340-B456-11D7D8539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pPr/>
              <a:t>16.08.2021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BDC5B98-E694-E44C-A579-6149E163A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D860643-982F-6442-996A-B9089E3BC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8406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EDCCEC-14B4-6F47-A7A5-CB0047C7E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0FAFAE1-B1E8-4E49-811A-DE26E21A90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0DD5F40-9291-7646-B6AC-475133637A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531F5E8-7700-994A-B4F7-7EDE729D4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pPr/>
              <a:t>16.08.2021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58D354C-A924-BF43-AD1B-3B768F8DF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5D836FA-BC64-1342-BA42-A6E579A10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5281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EFA7B7-4D79-0642-8A33-45BCA1F2D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EF2026C-0572-854F-8169-4B3CA7C6F6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F580F4D-D091-034B-8338-E4AE0149A0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439D5E3-E6F4-F541-9D74-15EBB6F673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pPr/>
              <a:t>16.08.2021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E6891F5-A11C-234E-85F7-D52B3C2A6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4A3BC86-585E-8E45-B03C-E187155D4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8433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094F21-32B5-4247-883F-C8D66E7D9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9845E64-CA5A-F145-90B1-9D539D041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38D9B7F-1B34-5E41-9AC7-5B8DA2792B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F49C6-7B89-234F-8A53-0F8925D6B1DD}" type="datetimeFigureOut">
              <a:rPr lang="ru-RU" smtClean="0"/>
              <a:pPr/>
              <a:t>16.08.2021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5E17BB-70DD-1B4E-B2B2-D7861223E8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73B616E-181F-4B41-A5A6-A866A94933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C813D2-8A68-DC49-AD38-D58CE1F92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0167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microsoft.com/office/2014/relationships/chartEx" Target="../charts/chartEx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png"/><Relationship Id="rId4" Type="http://schemas.openxmlformats.org/officeDocument/2006/relationships/chart" Target="../charts/char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03133"/>
            <a:ext cx="12192000" cy="804312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05498" y="-527199"/>
            <a:ext cx="10656348" cy="615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</a:t>
            </a:r>
            <a:endParaRPr lang="ru-RU" dirty="0" smtClean="0"/>
          </a:p>
          <a:p>
            <a:endParaRPr lang="ru-RU" smtClean="0"/>
          </a:p>
          <a:p>
            <a:endParaRPr lang="ru-RU" dirty="0" smtClean="0"/>
          </a:p>
          <a:p>
            <a:r>
              <a:rPr lang="ru-RU" sz="2800" b="1" dirty="0" smtClean="0"/>
              <a:t>ОРГАНИЗАЦИЯ </a:t>
            </a:r>
            <a:r>
              <a:rPr lang="ru-RU" sz="2800" b="1" dirty="0"/>
              <a:t>ПРОВЕДЕНИЯ ЭНЕРГОЭФФЕКТИВНОГО КАПИТАЛЬНОГО РЕМОНТА МНОГОКВАРТИРНЫХ ДОМОВ </a:t>
            </a:r>
            <a:endParaRPr lang="ru-RU" sz="2800" b="1" dirty="0" smtClean="0"/>
          </a:p>
          <a:p>
            <a:r>
              <a:rPr lang="ru-RU" sz="2800" b="1" dirty="0" smtClean="0"/>
              <a:t>И </a:t>
            </a:r>
            <a:r>
              <a:rPr lang="ru-RU" sz="2800" b="1" dirty="0"/>
              <a:t>ПРЕДОСТАВЛЕНИЯ ФИНАНСОВОЙ ПОДДЕРЖКИ </a:t>
            </a:r>
            <a:endParaRPr lang="ru-RU" sz="2800" b="1" dirty="0" smtClean="0"/>
          </a:p>
          <a:p>
            <a:r>
              <a:rPr lang="ru-RU" sz="2800" b="1" dirty="0" smtClean="0"/>
              <a:t>ЗА </a:t>
            </a:r>
            <a:r>
              <a:rPr lang="ru-RU" sz="2800" b="1" dirty="0"/>
              <a:t>СЧЕТ СРЕДСТВ ГОСУДАРСТВЕННОЙ КОРПОРАЦИИ – </a:t>
            </a:r>
            <a:endParaRPr lang="ru-RU" sz="2800" b="1" dirty="0" smtClean="0"/>
          </a:p>
          <a:p>
            <a:r>
              <a:rPr lang="ru-RU" sz="2800" b="1" dirty="0" smtClean="0"/>
              <a:t>ФОНДА </a:t>
            </a:r>
            <a:r>
              <a:rPr lang="ru-RU" sz="2800" b="1" dirty="0"/>
              <a:t>СОДЕЙСТВИЯ РЕФОРМИРОВАНИЯ </a:t>
            </a:r>
            <a:endParaRPr lang="ru-RU" sz="2800" b="1" dirty="0" smtClean="0"/>
          </a:p>
          <a:p>
            <a:r>
              <a:rPr lang="ru-RU" sz="2800" b="1" dirty="0" smtClean="0"/>
              <a:t>ЖИЛИЩНО-КОММУНАЛЬНОГО </a:t>
            </a:r>
            <a:r>
              <a:rPr lang="ru-RU" sz="2800" b="1" dirty="0"/>
              <a:t>ХОЗЯЙСТВА </a:t>
            </a:r>
            <a:endParaRPr lang="ru-RU" sz="2800" b="1" dirty="0" smtClean="0"/>
          </a:p>
          <a:p>
            <a:endParaRPr lang="ru-RU" sz="2800" b="1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err="1" smtClean="0"/>
              <a:t>Шелковников</a:t>
            </a:r>
            <a:r>
              <a:rPr lang="ru-RU" dirty="0" smtClean="0"/>
              <a:t> Юрий Александрович</a:t>
            </a:r>
          </a:p>
          <a:p>
            <a:r>
              <a:rPr lang="ru-RU" dirty="0" smtClean="0"/>
              <a:t>Директор ГБУ «Центр развития </a:t>
            </a:r>
            <a:endParaRPr lang="en-US" dirty="0" smtClean="0"/>
          </a:p>
          <a:p>
            <a:r>
              <a:rPr lang="ru-RU" dirty="0" smtClean="0"/>
              <a:t>жилищно-</a:t>
            </a:r>
            <a:r>
              <a:rPr lang="ru-RU" dirty="0"/>
              <a:t>к</a:t>
            </a:r>
            <a:r>
              <a:rPr lang="ru-RU" dirty="0" smtClean="0"/>
              <a:t>оммунального и дорожного </a:t>
            </a:r>
          </a:p>
          <a:p>
            <a:r>
              <a:rPr lang="ru-RU" dirty="0" smtClean="0"/>
              <a:t>комплекса Кузбасса»</a:t>
            </a:r>
            <a:endParaRPr lang="ru-RU" dirty="0"/>
          </a:p>
          <a:p>
            <a:endParaRPr lang="ru-RU" dirty="0" smtClean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F28FD0A-0A79-BC48-8F5A-4C66836EBCD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35"/>
          <a:stretch/>
        </p:blipFill>
        <p:spPr>
          <a:xfrm>
            <a:off x="22395" y="260145"/>
            <a:ext cx="1141906" cy="1484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473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61711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28575">
            <a:solidFill>
              <a:srgbClr val="3F6495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latin typeface="+mn-lt"/>
              </a:rPr>
              <a:t>Перечень работ по </a:t>
            </a:r>
            <a:r>
              <a:rPr lang="ru-RU" sz="3200" b="1" dirty="0">
                <a:latin typeface="+mn-lt"/>
              </a:rPr>
              <a:t>капитальному </a:t>
            </a:r>
            <a:r>
              <a:rPr lang="ru-RU" sz="3200" b="1" dirty="0" smtClean="0">
                <a:latin typeface="+mn-lt"/>
              </a:rPr>
              <a:t>ремонту общего </a:t>
            </a:r>
            <a:r>
              <a:rPr lang="ru-RU" sz="3200" b="1" dirty="0">
                <a:latin typeface="+mn-lt"/>
              </a:rPr>
              <a:t>имущества в многоквартирном доме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742498"/>
            <a:ext cx="10515600" cy="4351338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chemeClr val="accent1"/>
                </a:solidFill>
              </a:rPr>
              <a:t>за </a:t>
            </a:r>
            <a:r>
              <a:rPr lang="ru-RU" b="1" dirty="0">
                <a:solidFill>
                  <a:schemeClr val="accent1"/>
                </a:solidFill>
              </a:rPr>
              <a:t>счет средств фонда капитального ремонта, </a:t>
            </a:r>
            <a:r>
              <a:rPr lang="ru-RU" b="1" dirty="0" smtClean="0">
                <a:solidFill>
                  <a:schemeClr val="accent1"/>
                </a:solidFill>
              </a:rPr>
              <a:t>сформированного </a:t>
            </a:r>
            <a:r>
              <a:rPr lang="ru-RU" b="1" dirty="0">
                <a:solidFill>
                  <a:schemeClr val="accent1"/>
                </a:solidFill>
              </a:rPr>
              <a:t>из минимального размера взноса на капитальный </a:t>
            </a:r>
            <a:r>
              <a:rPr lang="ru-RU" b="1" dirty="0" smtClean="0">
                <a:solidFill>
                  <a:schemeClr val="accent1"/>
                </a:solidFill>
              </a:rPr>
              <a:t>ремонт*:</a:t>
            </a:r>
          </a:p>
          <a:p>
            <a:pPr marL="0" indent="0" algn="just">
              <a:buNone/>
            </a:pPr>
            <a:r>
              <a:rPr lang="ru-RU" dirty="0" smtClean="0"/>
              <a:t>1</a:t>
            </a:r>
            <a:r>
              <a:rPr lang="ru-RU" dirty="0"/>
              <a:t>) ремонт внутридомовых инженерных систем электро-, тепло-, газо-, водоснабжения, водоотведения;</a:t>
            </a:r>
          </a:p>
          <a:p>
            <a:pPr marL="0" indent="0" algn="just">
              <a:buNone/>
            </a:pPr>
            <a:r>
              <a:rPr lang="ru-RU" dirty="0"/>
              <a:t>2) ремонт, замену, модернизацию лифтов, ремонт лифтовых шахт, машинных и блочных помещений;</a:t>
            </a:r>
          </a:p>
          <a:p>
            <a:pPr marL="0" indent="0" algn="just">
              <a:buNone/>
            </a:pPr>
            <a:r>
              <a:rPr lang="ru-RU" dirty="0" smtClean="0"/>
              <a:t>3</a:t>
            </a:r>
            <a:r>
              <a:rPr lang="ru-RU" dirty="0"/>
              <a:t>) ремонт крыши;</a:t>
            </a:r>
          </a:p>
          <a:p>
            <a:pPr marL="0" indent="0" algn="just">
              <a:buNone/>
            </a:pPr>
            <a:r>
              <a:rPr lang="ru-RU" dirty="0"/>
              <a:t>4) ремонт подвальных помещений, относящихся к общему имуществу в многоквартирном доме;</a:t>
            </a:r>
          </a:p>
          <a:p>
            <a:pPr marL="0" indent="0" algn="just">
              <a:buNone/>
            </a:pPr>
            <a:r>
              <a:rPr lang="ru-RU" dirty="0"/>
              <a:t>5) ремонт фасада;</a:t>
            </a:r>
          </a:p>
          <a:p>
            <a:pPr marL="0" indent="0" algn="just">
              <a:buNone/>
            </a:pPr>
            <a:r>
              <a:rPr lang="ru-RU" dirty="0"/>
              <a:t>6) ремонт фундамента многоквартирного дома</a:t>
            </a:r>
            <a:r>
              <a:rPr lang="ru-RU" dirty="0" smtClean="0"/>
              <a:t>.</a:t>
            </a:r>
          </a:p>
          <a:p>
            <a:pPr marL="0" indent="0" algn="just">
              <a:buNone/>
            </a:pPr>
            <a:r>
              <a:rPr lang="ru-RU" sz="1400" dirty="0" smtClean="0"/>
              <a:t>--------------------------------------------------------------------------------------------------------------------------------------------------------------------------------------------------------------------------------</a:t>
            </a:r>
          </a:p>
          <a:p>
            <a:pPr marL="0" indent="0" algn="just">
              <a:buNone/>
            </a:pPr>
            <a:r>
              <a:rPr lang="ru-RU" sz="1400" dirty="0" smtClean="0"/>
              <a:t>* ч. 1 ст. 166 Жилищного кодекса Российской Федерации</a:t>
            </a:r>
          </a:p>
          <a:p>
            <a:pPr marL="0" indent="0" algn="just"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15749" cy="120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073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26365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28575">
            <a:solidFill>
              <a:srgbClr val="3F6495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latin typeface="+mn-lt"/>
              </a:rPr>
              <a:t>Сроки проведения работ по капитальному ремонту МКД по условиям программы государственной поддержки</a:t>
            </a:r>
            <a:endParaRPr lang="ru-RU" sz="3200" b="1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94691"/>
            <a:ext cx="10515600" cy="4941454"/>
          </a:xfrm>
        </p:spPr>
        <p:txBody>
          <a:bodyPr>
            <a:normAutofit/>
          </a:bodyPr>
          <a:lstStyle/>
          <a:p>
            <a:pPr algn="just"/>
            <a:r>
              <a:rPr lang="ru-RU" dirty="0"/>
              <a:t>Для получения государственной поддержки </a:t>
            </a:r>
            <a:r>
              <a:rPr lang="ru-RU" b="1" dirty="0">
                <a:solidFill>
                  <a:schemeClr val="accent1"/>
                </a:solidFill>
              </a:rPr>
              <a:t>работы</a:t>
            </a:r>
            <a:r>
              <a:rPr lang="ru-RU" dirty="0"/>
              <a:t> по капитальному ремонту МКД должны быть завершены не позднее </a:t>
            </a:r>
            <a:r>
              <a:rPr lang="ru-RU" b="1" dirty="0">
                <a:solidFill>
                  <a:srgbClr val="FF0000"/>
                </a:solidFill>
              </a:rPr>
              <a:t>31 декабря </a:t>
            </a:r>
            <a:r>
              <a:rPr lang="ru-RU" b="1" dirty="0" smtClean="0">
                <a:solidFill>
                  <a:srgbClr val="FF0000"/>
                </a:solidFill>
              </a:rPr>
              <a:t>года, следующего </a:t>
            </a:r>
            <a:r>
              <a:rPr lang="ru-RU" b="1" dirty="0">
                <a:solidFill>
                  <a:srgbClr val="FF0000"/>
                </a:solidFill>
              </a:rPr>
              <a:t>за годом подачи заявки</a:t>
            </a:r>
            <a:r>
              <a:rPr lang="ru-RU" dirty="0">
                <a:solidFill>
                  <a:srgbClr val="FF0000"/>
                </a:solidFill>
              </a:rPr>
              <a:t>.</a:t>
            </a:r>
          </a:p>
          <a:p>
            <a:pPr algn="just"/>
            <a:r>
              <a:rPr lang="ru-RU" dirty="0"/>
              <a:t>Собственники МКД, соответствующих установленным требованиям, в которых уже </a:t>
            </a:r>
            <a:r>
              <a:rPr lang="ru-RU" b="1" dirty="0" smtClean="0">
                <a:solidFill>
                  <a:schemeClr val="accent1"/>
                </a:solidFill>
              </a:rPr>
              <a:t>реализован </a:t>
            </a:r>
            <a:r>
              <a:rPr lang="ru-RU" b="1" dirty="0" err="1" smtClean="0">
                <a:solidFill>
                  <a:schemeClr val="accent1"/>
                </a:solidFill>
              </a:rPr>
              <a:t>энергоэффективный</a:t>
            </a:r>
            <a:r>
              <a:rPr lang="ru-RU" b="1" dirty="0" smtClean="0">
                <a:solidFill>
                  <a:schemeClr val="accent1"/>
                </a:solidFill>
              </a:rPr>
              <a:t> </a:t>
            </a:r>
            <a:r>
              <a:rPr lang="ru-RU" b="1" dirty="0">
                <a:solidFill>
                  <a:schemeClr val="accent1"/>
                </a:solidFill>
              </a:rPr>
              <a:t>капитальный </a:t>
            </a:r>
            <a:r>
              <a:rPr lang="ru-RU" b="1" dirty="0" smtClean="0">
                <a:solidFill>
                  <a:schemeClr val="accent1"/>
                </a:solidFill>
              </a:rPr>
              <a:t>ремонт </a:t>
            </a:r>
            <a:r>
              <a:rPr lang="ru-RU" dirty="0" smtClean="0"/>
              <a:t>и уменьшение расходов на оплату</a:t>
            </a:r>
            <a:r>
              <a:rPr lang="ru-RU" b="1" dirty="0" smtClean="0">
                <a:solidFill>
                  <a:schemeClr val="accent1"/>
                </a:solidFill>
              </a:rPr>
              <a:t>  </a:t>
            </a:r>
            <a:r>
              <a:rPr lang="ru-RU" dirty="0" smtClean="0"/>
              <a:t>коммунальных ресурсов после ремонта составило не менее 10% по каждому дому,  также </a:t>
            </a:r>
            <a:r>
              <a:rPr lang="ru-RU" dirty="0"/>
              <a:t>могут претендовать на получение государственной поддержки, в случае если такой </a:t>
            </a:r>
            <a:r>
              <a:rPr lang="ru-RU" b="1" dirty="0">
                <a:solidFill>
                  <a:schemeClr val="accent1"/>
                </a:solidFill>
              </a:rPr>
              <a:t>ремонт был проведен после 1 февраля 2017 </a:t>
            </a:r>
            <a:r>
              <a:rPr lang="ru-RU" b="1">
                <a:solidFill>
                  <a:schemeClr val="accent1"/>
                </a:solidFill>
              </a:rPr>
              <a:t>года</a:t>
            </a:r>
            <a:r>
              <a:rPr lang="ru-RU" b="1" smtClean="0">
                <a:solidFill>
                  <a:schemeClr val="accent1"/>
                </a:solidFill>
              </a:rPr>
              <a:t>.</a:t>
            </a:r>
            <a:endParaRPr lang="ru-RU" b="1" dirty="0" smtClean="0">
              <a:solidFill>
                <a:schemeClr val="accent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15749" cy="120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959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97081" cy="83589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28575">
            <a:solidFill>
              <a:srgbClr val="3F6495"/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latin typeface="+mn-lt"/>
              </a:rPr>
              <a:t>        </a:t>
            </a:r>
            <a:r>
              <a:rPr lang="ru-RU" sz="3200" b="1" dirty="0" smtClean="0">
                <a:latin typeface="+mn-lt"/>
              </a:rPr>
              <a:t>Сведения о размере нераспределенного остатка средств общего лимита средств на капитальный ремонт</a:t>
            </a:r>
            <a:endParaRPr lang="ru-RU" sz="3200" b="1" dirty="0"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55770"/>
            <a:ext cx="5157787" cy="1024055"/>
          </a:xfrm>
          <a:noFill/>
        </p:spPr>
        <p:txBody>
          <a:bodyPr>
            <a:normAutofit fontScale="85000" lnSpcReduction="20000"/>
          </a:bodyPr>
          <a:lstStyle/>
          <a:p>
            <a:pPr algn="ctr"/>
            <a:r>
              <a:rPr lang="ru-RU" dirty="0" smtClean="0"/>
              <a:t>Уже три года активные владельцы специальных счетов получают деньги за то, что проводят </a:t>
            </a:r>
            <a:r>
              <a:rPr lang="ru-RU" dirty="0" err="1" smtClean="0"/>
              <a:t>энергоэффективный</a:t>
            </a:r>
            <a:r>
              <a:rPr lang="ru-RU" dirty="0" smtClean="0"/>
              <a:t> капремонт</a:t>
            </a:r>
            <a:endParaRPr lang="ru-RU" dirty="0"/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14" name="Объект 13"/>
              <p:cNvGraphicFramePr>
                <a:graphicFrameLocks noGrp="1"/>
              </p:cNvGraphicFramePr>
              <p:nvPr>
                <p:ph sz="half" idx="2"/>
                <p:extLst>
                  <p:ext uri="{D42A27DB-BD31-4B8C-83A1-F6EECF244321}">
                    <p14:modId xmlns:p14="http://schemas.microsoft.com/office/powerpoint/2010/main" val="2385185641"/>
                  </p:ext>
                </p:extLst>
              </p:nvPr>
            </p:nvGraphicFramePr>
            <p:xfrm>
              <a:off x="839788" y="2679700"/>
              <a:ext cx="5157787" cy="3509963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14" name="Объект 13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39788" y="2679700"/>
                <a:ext cx="5157787" cy="3509963"/>
              </a:xfrm>
              <a:prstGeom prst="rect">
                <a:avLst/>
              </a:prstGeom>
            </p:spPr>
          </p:pic>
        </mc:Fallback>
      </mc:AlternateContent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56356" y="1655771"/>
            <a:ext cx="5280513" cy="1078376"/>
          </a:xfrm>
          <a:noFill/>
        </p:spPr>
        <p:txBody>
          <a:bodyPr anchor="ctr">
            <a:normAutofit/>
          </a:bodyPr>
          <a:lstStyle/>
          <a:p>
            <a:pPr algn="ctr"/>
            <a:r>
              <a:rPr lang="ru-RU" sz="2800" b="0" dirty="0" smtClean="0"/>
              <a:t>Остаток общего лимита средств на капитальный ремонт</a:t>
            </a:r>
            <a:endParaRPr lang="ru-RU" sz="2800" b="0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743201"/>
            <a:ext cx="5264669" cy="3367888"/>
          </a:xfrm>
          <a:noFill/>
        </p:spPr>
        <p:txBody>
          <a:bodyPr anchor="ctr"/>
          <a:lstStyle/>
          <a:p>
            <a:pPr marL="0" indent="0" algn="ctr">
              <a:buNone/>
            </a:pPr>
            <a:r>
              <a:rPr lang="ru-RU" sz="3200" b="1" dirty="0" smtClean="0"/>
              <a:t>По состоянию на </a:t>
            </a:r>
            <a:r>
              <a:rPr lang="ru-RU" sz="3200" b="1" dirty="0" smtClean="0"/>
              <a:t>11</a:t>
            </a:r>
            <a:r>
              <a:rPr lang="ru-RU" sz="3200" b="1" dirty="0" smtClean="0"/>
              <a:t>.08.2021г</a:t>
            </a:r>
            <a:r>
              <a:rPr lang="ru-RU" sz="3200" b="1" dirty="0" smtClean="0"/>
              <a:t>.</a:t>
            </a:r>
          </a:p>
          <a:p>
            <a:pPr marL="0" indent="0" algn="ctr">
              <a:buNone/>
            </a:pPr>
            <a:r>
              <a:rPr lang="ru-RU" sz="4000" dirty="0" smtClean="0">
                <a:solidFill>
                  <a:srgbClr val="FF0000"/>
                </a:solidFill>
              </a:rPr>
              <a:t>220</a:t>
            </a:r>
            <a:r>
              <a:rPr lang="ru-RU" sz="4000" dirty="0" smtClean="0">
                <a:solidFill>
                  <a:srgbClr val="FF0000"/>
                </a:solidFill>
              </a:rPr>
              <a:t>,142 </a:t>
            </a:r>
            <a:r>
              <a:rPr lang="ru-RU" sz="4000" dirty="0" smtClean="0">
                <a:solidFill>
                  <a:srgbClr val="FF0000"/>
                </a:solidFill>
              </a:rPr>
              <a:t>млн. руб.</a:t>
            </a:r>
            <a:endParaRPr lang="ru-RU" sz="4000" dirty="0">
              <a:solidFill>
                <a:srgbClr val="FF0000"/>
              </a:solidFill>
            </a:endParaRPr>
          </a:p>
        </p:txBody>
      </p:sp>
      <p:graphicFrame>
        <p:nvGraphicFramePr>
          <p:cNvPr id="18" name="Диаграмма 17"/>
          <p:cNvGraphicFramePr/>
          <p:nvPr>
            <p:extLst>
              <p:ext uri="{D42A27DB-BD31-4B8C-83A1-F6EECF244321}">
                <p14:modId xmlns:p14="http://schemas.microsoft.com/office/powerpoint/2010/main" val="2555635689"/>
              </p:ext>
            </p:extLst>
          </p:nvPr>
        </p:nvGraphicFramePr>
        <p:xfrm>
          <a:off x="839789" y="2670916"/>
          <a:ext cx="5157786" cy="34313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615749" cy="120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993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28575">
            <a:solidFill>
              <a:srgbClr val="3F6495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latin typeface="+mn-lt"/>
              </a:rPr>
              <a:t>Нормативно-правовые акты, которые регулируют вопросы поддержки капитального ремонта МКД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84181"/>
          </a:xfrm>
          <a:noFill/>
          <a:ln w="19050">
            <a:noFill/>
          </a:ln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000" dirty="0" smtClean="0"/>
              <a:t>1) Федеральный </a:t>
            </a:r>
            <a:r>
              <a:rPr lang="ru-RU" sz="2000" dirty="0"/>
              <a:t>закон «О Фонде содействия реформированию жилищно-коммунального хозяйства» от 21.07.2007 </a:t>
            </a:r>
            <a:r>
              <a:rPr lang="ru-RU" sz="2000" dirty="0" smtClean="0"/>
              <a:t>№ 185-ФЗ;</a:t>
            </a:r>
            <a:endParaRPr lang="ru-RU" sz="2000" dirty="0"/>
          </a:p>
          <a:p>
            <a:pPr marL="0" indent="0" algn="just">
              <a:buNone/>
            </a:pPr>
            <a:r>
              <a:rPr lang="ru-RU" sz="2000" dirty="0"/>
              <a:t>2</a:t>
            </a:r>
            <a:r>
              <a:rPr lang="ru-RU" sz="2000" dirty="0" smtClean="0"/>
              <a:t>) </a:t>
            </a:r>
            <a:r>
              <a:rPr lang="ru-RU" sz="2000" b="1" dirty="0" smtClean="0"/>
              <a:t>Постановление </a:t>
            </a:r>
            <a:r>
              <a:rPr lang="ru-RU" sz="2000" b="1" dirty="0"/>
              <a:t>Правительства РФ от 17 января 2017 года </a:t>
            </a:r>
            <a:r>
              <a:rPr lang="ru-RU" sz="2000" b="1" dirty="0" smtClean="0"/>
              <a:t>№ 18 </a:t>
            </a:r>
            <a:r>
              <a:rPr lang="ru-RU" sz="2000" dirty="0" smtClean="0"/>
              <a:t>(ред. </a:t>
            </a:r>
            <a:r>
              <a:rPr lang="ru-RU" sz="2000" dirty="0"/>
              <a:t>о</a:t>
            </a:r>
            <a:r>
              <a:rPr lang="ru-RU" sz="2000" dirty="0" smtClean="0"/>
              <a:t>т 21.12.2020 </a:t>
            </a:r>
            <a:r>
              <a:rPr lang="ru-RU" sz="2000" dirty="0"/>
              <a:t>года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№ 2202) «</a:t>
            </a:r>
            <a:r>
              <a:rPr lang="ru-RU" sz="2000" dirty="0"/>
              <a:t>Об утверждении Правил предоставления финансовой поддержки за счет средств государственной корпорации — Фонда содействия реформированию жилищно-коммунального хозяйства на проведение капитального ремонта многоквартирных </a:t>
            </a:r>
            <a:r>
              <a:rPr lang="ru-RU" sz="2000" dirty="0" smtClean="0"/>
              <a:t>домов»;</a:t>
            </a:r>
          </a:p>
          <a:p>
            <a:pPr marL="0" indent="0" algn="just">
              <a:buNone/>
            </a:pPr>
            <a:r>
              <a:rPr lang="ru-RU" sz="2000" dirty="0" smtClean="0"/>
              <a:t>3) </a:t>
            </a:r>
            <a:r>
              <a:rPr lang="ru-RU" sz="2000" b="1" dirty="0" smtClean="0"/>
              <a:t>Перечень </a:t>
            </a:r>
            <a:r>
              <a:rPr lang="ru-RU" sz="2000" b="1" dirty="0"/>
              <a:t>мероприятий по энергосбережению и повышению </a:t>
            </a:r>
            <a:r>
              <a:rPr lang="ru-RU" sz="2000" b="1" dirty="0" err="1"/>
              <a:t>энергоэффективности</a:t>
            </a:r>
            <a:r>
              <a:rPr lang="ru-RU" sz="2000" b="1" dirty="0"/>
              <a:t> </a:t>
            </a:r>
            <a:r>
              <a:rPr lang="ru-RU" sz="2000" dirty="0"/>
              <a:t>(утвержден государственной корпорацией – Фондом содействия реформированию </a:t>
            </a:r>
            <a:r>
              <a:rPr lang="ru-RU" sz="2000" dirty="0" err="1"/>
              <a:t>жилищнокоммунального</a:t>
            </a:r>
            <a:r>
              <a:rPr lang="ru-RU" sz="2000" dirty="0"/>
              <a:t> хозяйства и согласован с Минстроем России 10.02.2017</a:t>
            </a:r>
            <a:r>
              <a:rPr lang="ru-RU" sz="2000" dirty="0" smtClean="0"/>
              <a:t>);</a:t>
            </a:r>
          </a:p>
          <a:p>
            <a:pPr marL="0" indent="0" algn="just">
              <a:buNone/>
            </a:pPr>
            <a:r>
              <a:rPr lang="ru-RU" sz="2000" dirty="0" smtClean="0"/>
              <a:t>4) </a:t>
            </a:r>
            <a:r>
              <a:rPr lang="ru-RU" sz="2000" b="1" dirty="0" smtClean="0"/>
              <a:t>Методика </a:t>
            </a:r>
            <a:r>
              <a:rPr lang="ru-RU" sz="2000" b="1" dirty="0"/>
              <a:t>по подготовке заявок на предоставление финансовой поддержки</a:t>
            </a:r>
            <a:r>
              <a:rPr lang="ru-RU" sz="2000" dirty="0"/>
              <a:t> (утверждена </a:t>
            </a:r>
            <a:r>
              <a:rPr lang="ru-RU" sz="2000" dirty="0" smtClean="0"/>
              <a:t>28 декабря 2020, </a:t>
            </a:r>
            <a:r>
              <a:rPr lang="ru-RU" sz="2000" dirty="0"/>
              <a:t>протокол </a:t>
            </a:r>
            <a:r>
              <a:rPr lang="ru-RU" sz="2000" dirty="0" smtClean="0"/>
              <a:t>№ 1036);</a:t>
            </a:r>
          </a:p>
          <a:p>
            <a:pPr marL="0" indent="0" algn="just">
              <a:buNone/>
            </a:pPr>
            <a:r>
              <a:rPr lang="ru-RU" sz="2000" dirty="0"/>
              <a:t>5) </a:t>
            </a:r>
            <a:r>
              <a:rPr lang="ru-RU" sz="2000" b="1" dirty="0"/>
              <a:t>Закон Кемеровской области от 26.12.2013 </a:t>
            </a:r>
            <a:r>
              <a:rPr lang="ru-RU" sz="2000" b="1" dirty="0" smtClean="0"/>
              <a:t>№ 141-ОЗ </a:t>
            </a:r>
            <a:r>
              <a:rPr lang="ru-RU" sz="2000" dirty="0" smtClean="0"/>
              <a:t>(</a:t>
            </a:r>
            <a:r>
              <a:rPr lang="ru-RU" sz="2000" dirty="0"/>
              <a:t>ред. от 08.10.2019</a:t>
            </a:r>
            <a:r>
              <a:rPr lang="ru-RU" sz="2000" dirty="0" smtClean="0"/>
              <a:t>) «О </a:t>
            </a:r>
            <a:r>
              <a:rPr lang="ru-RU" sz="2000" dirty="0"/>
              <a:t>капитальном ремонте общего имущества в многоквартирных </a:t>
            </a:r>
            <a:r>
              <a:rPr lang="ru-RU" sz="2000" dirty="0" smtClean="0"/>
              <a:t>домах»</a:t>
            </a:r>
            <a:endParaRPr lang="ru-RU" sz="2000" dirty="0"/>
          </a:p>
          <a:p>
            <a:pPr marL="0" indent="0" algn="just">
              <a:buNone/>
            </a:pPr>
            <a:endParaRPr lang="ru-RU" sz="2400" dirty="0"/>
          </a:p>
          <a:p>
            <a:endParaRPr lang="ru-RU" sz="24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15950" cy="120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8609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97749"/>
            <a:ext cx="10515600" cy="607027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28575">
            <a:solidFill>
              <a:srgbClr val="3F6495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+mn-lt"/>
              </a:rPr>
              <a:t>Контакты</a:t>
            </a:r>
            <a:endParaRPr lang="ru-RU" sz="3200" b="1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37912"/>
            <a:ext cx="10515600" cy="4839051"/>
          </a:xfrm>
          <a:ln w="28575">
            <a:solidFill>
              <a:srgbClr val="3F6495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b="1" dirty="0" smtClean="0"/>
          </a:p>
          <a:p>
            <a:pPr marL="0" indent="0" algn="ctr">
              <a:buNone/>
            </a:pPr>
            <a:r>
              <a:rPr lang="ru-RU" b="1" dirty="0" smtClean="0"/>
              <a:t>ГБУ «Центр развития ЖК И ДК Кузбасса»</a:t>
            </a:r>
          </a:p>
          <a:p>
            <a:pPr marL="0" indent="0" algn="ctr">
              <a:buNone/>
            </a:pPr>
            <a:r>
              <a:rPr lang="ru-RU" dirty="0" smtClean="0"/>
              <a:t>Директор – </a:t>
            </a:r>
            <a:r>
              <a:rPr lang="ru-RU" dirty="0" err="1" smtClean="0"/>
              <a:t>Шелковников</a:t>
            </a:r>
            <a:r>
              <a:rPr lang="ru-RU" dirty="0" smtClean="0"/>
              <a:t> Юрий Александрович</a:t>
            </a:r>
          </a:p>
          <a:p>
            <a:pPr marL="0" indent="0" algn="ctr">
              <a:buNone/>
            </a:pPr>
            <a:r>
              <a:rPr lang="ru-RU" dirty="0" smtClean="0"/>
              <a:t>Тел. 8 -384-2-36-68-27</a:t>
            </a:r>
          </a:p>
          <a:p>
            <a:pPr marL="0" indent="0" algn="ctr">
              <a:buNone/>
            </a:pPr>
            <a:r>
              <a:rPr lang="en-US" dirty="0" smtClean="0"/>
              <a:t>E-mail</a:t>
            </a:r>
            <a:r>
              <a:rPr lang="ru-RU" dirty="0" smtClean="0"/>
              <a:t>: </a:t>
            </a:r>
            <a:r>
              <a:rPr lang="en-US" dirty="0" smtClean="0"/>
              <a:t>366827@mail.ru </a:t>
            </a: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Заместитель директора - Ванеева Оксана Владимировна</a:t>
            </a:r>
          </a:p>
          <a:p>
            <a:pPr marL="0" indent="0" algn="ctr">
              <a:buNone/>
            </a:pPr>
            <a:r>
              <a:rPr lang="ru-RU" dirty="0" smtClean="0"/>
              <a:t>Тел. 8-384-2-36-72-17</a:t>
            </a:r>
          </a:p>
          <a:p>
            <a:pPr marL="0" indent="0" algn="ctr">
              <a:buNone/>
            </a:pPr>
            <a:r>
              <a:rPr lang="ru-RU" dirty="0" smtClean="0"/>
              <a:t>Е-</a:t>
            </a:r>
            <a:r>
              <a:rPr lang="en-US" dirty="0" smtClean="0"/>
              <a:t>mail</a:t>
            </a:r>
            <a:r>
              <a:rPr lang="ru-RU" dirty="0" smtClean="0"/>
              <a:t>:</a:t>
            </a:r>
            <a:r>
              <a:rPr lang="en-US" dirty="0" smtClean="0"/>
              <a:t> kce42vov@mail</a:t>
            </a:r>
            <a:r>
              <a:rPr lang="ru-RU" dirty="0" smtClean="0"/>
              <a:t>.</a:t>
            </a:r>
            <a:r>
              <a:rPr lang="en-US" dirty="0" err="1" smtClean="0"/>
              <a:t>ru</a:t>
            </a:r>
            <a:endParaRPr lang="en-US" dirty="0" smtClean="0"/>
          </a:p>
          <a:p>
            <a:pPr marL="0" indent="0" algn="ctr">
              <a:buNone/>
            </a:pPr>
            <a:r>
              <a:rPr lang="ru-RU" dirty="0" smtClean="0"/>
              <a:t>Сайт: кцэ42.рф</a:t>
            </a:r>
            <a:r>
              <a:rPr lang="en-US" dirty="0" smtClean="0"/>
              <a:t>       Instagram</a:t>
            </a:r>
            <a:r>
              <a:rPr lang="ru-RU" dirty="0" smtClean="0"/>
              <a:t>: </a:t>
            </a:r>
            <a:r>
              <a:rPr lang="en-US" dirty="0" smtClean="0"/>
              <a:t>centr_zhkdk42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15749" cy="120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9349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k.fursova\Desktop\кккк.jpg">
            <a:extLst>
              <a:ext uri="{FF2B5EF4-FFF2-40B4-BE49-F238E27FC236}">
                <a16:creationId xmlns:a16="http://schemas.microsoft.com/office/drawing/2014/main" id="{73576895-E040-C347-946F-8F338A9BA7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816" y="489044"/>
            <a:ext cx="10230940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00816" y="660902"/>
            <a:ext cx="999226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/>
              <a:t>ОРГАНИЗАЦИЯ ПРОВЕДЕНИЯ </a:t>
            </a:r>
            <a:endParaRPr lang="ru-RU" sz="3200" b="1" dirty="0" smtClean="0"/>
          </a:p>
          <a:p>
            <a:r>
              <a:rPr lang="ru-RU" sz="3200" b="1" dirty="0" smtClean="0"/>
              <a:t>ЭНЕРГОЭФФЕКТИВНОГО </a:t>
            </a:r>
            <a:r>
              <a:rPr lang="ru-RU" sz="3200" b="1" dirty="0"/>
              <a:t>КАПИТАЛЬНОГО РЕМОНТА МНОГОКВАРТИРНЫХ ДОМОВ </a:t>
            </a:r>
            <a:r>
              <a:rPr lang="ru-RU" sz="3200" b="1" dirty="0" smtClean="0"/>
              <a:t>И </a:t>
            </a:r>
            <a:r>
              <a:rPr lang="ru-RU" sz="3200" b="1" dirty="0"/>
              <a:t>ПРЕДОСТАВЛЕНИЯ ФИНАНСОВОЙ ПОДДЕРЖКИ </a:t>
            </a:r>
          </a:p>
          <a:p>
            <a:r>
              <a:rPr lang="ru-RU" sz="3200" b="1" dirty="0"/>
              <a:t>ЗА СЧЕТ СРЕДСТВ ГОСУДАРСТВЕННОЙ </a:t>
            </a:r>
            <a:endParaRPr lang="ru-RU" sz="3200" b="1" dirty="0" smtClean="0"/>
          </a:p>
          <a:p>
            <a:r>
              <a:rPr lang="ru-RU" sz="3200" b="1" dirty="0" smtClean="0"/>
              <a:t>КОРПОРАЦИИ </a:t>
            </a:r>
            <a:r>
              <a:rPr lang="ru-RU" sz="3200" b="1" dirty="0"/>
              <a:t>– </a:t>
            </a:r>
            <a:r>
              <a:rPr lang="ru-RU" sz="3200" b="1" dirty="0" smtClean="0"/>
              <a:t>ФОНДА </a:t>
            </a:r>
            <a:r>
              <a:rPr lang="ru-RU" sz="3200" b="1" dirty="0"/>
              <a:t>СОДЕЙСТВИЯ РЕФОРМИРОВАНИЯ </a:t>
            </a:r>
            <a:r>
              <a:rPr lang="ru-RU" sz="3200" b="1" dirty="0" smtClean="0"/>
              <a:t>ЖИЛИЩНО-</a:t>
            </a:r>
          </a:p>
          <a:p>
            <a:r>
              <a:rPr lang="ru-RU" sz="3200" b="1" dirty="0" smtClean="0"/>
              <a:t>КОММУНАЛЬНОГО </a:t>
            </a:r>
            <a:r>
              <a:rPr lang="ru-RU" sz="3200" b="1" dirty="0"/>
              <a:t>ХОЗЯЙСТВА </a:t>
            </a:r>
          </a:p>
          <a:p>
            <a:r>
              <a:rPr lang="ru-RU" sz="3200" b="1" dirty="0"/>
              <a:t>НА ЕГО ПРОВЕДЕНИЕ</a:t>
            </a:r>
          </a:p>
          <a:p>
            <a:endParaRPr lang="ru-RU" sz="3200" b="1" dirty="0">
              <a:solidFill>
                <a:srgbClr val="3B4555"/>
              </a:solidFill>
              <a:latin typeface="Futura PT" charset="0"/>
              <a:ea typeface="Futura PT" charset="0"/>
              <a:cs typeface="Futura PT" charset="0"/>
            </a:endParaRPr>
          </a:p>
          <a:p>
            <a:r>
              <a:rPr lang="ru-RU" sz="3200" dirty="0">
                <a:solidFill>
                  <a:srgbClr val="3B4555"/>
                </a:solidFill>
                <a:latin typeface="Futura PT Light" panose="020B0402020204020303" pitchFamily="34" charset="0"/>
              </a:rPr>
              <a:t>Спасибо за внимание!</a:t>
            </a:r>
            <a:endParaRPr lang="ru-RU" sz="3200" b="1" dirty="0">
              <a:solidFill>
                <a:srgbClr val="3B4555"/>
              </a:solidFill>
              <a:latin typeface="Futura PT" charset="0"/>
              <a:ea typeface="Futura PT" charset="0"/>
              <a:cs typeface="Futura PT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3196278-B3C9-4B45-BC1B-A5076DBE73C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35"/>
          <a:stretch/>
        </p:blipFill>
        <p:spPr>
          <a:xfrm>
            <a:off x="593348" y="260145"/>
            <a:ext cx="1141906" cy="1484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311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82881"/>
            <a:ext cx="10515600" cy="1018136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28575"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600" b="1" dirty="0" smtClean="0"/>
              <a:t>         </a:t>
            </a:r>
            <a:r>
              <a:rPr lang="ru-RU" sz="3600" b="1" dirty="0" smtClean="0">
                <a:latin typeface="+mn-lt"/>
              </a:rPr>
              <a:t>Капитальный ремонт общего имущества в многоквартирных домах</a:t>
            </a:r>
            <a:br>
              <a:rPr lang="ru-RU" sz="3600" b="1" dirty="0" smtClean="0">
                <a:latin typeface="+mn-lt"/>
              </a:rPr>
            </a:br>
            <a:endParaRPr lang="ru-RU" sz="3600" b="1" dirty="0">
              <a:latin typeface="+mn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15749" cy="1201016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 algn="ctr">
              <a:spcBef>
                <a:spcPts val="600"/>
              </a:spcBef>
              <a:buNone/>
            </a:pPr>
            <a:r>
              <a:rPr lang="ru-RU" sz="3400" dirty="0">
                <a:solidFill>
                  <a:prstClr val="black"/>
                </a:solidFill>
                <a:cs typeface="Times New Roman" pitchFamily="18" charset="0"/>
              </a:rPr>
              <a:t>Постановление Правительства Российской Федерации                    от 17 01.2017 г. №  18 «Об утверждении правил</a:t>
            </a:r>
          </a:p>
          <a:p>
            <a:pPr lvl="0" algn="ctr">
              <a:spcBef>
                <a:spcPts val="600"/>
              </a:spcBef>
              <a:buNone/>
            </a:pPr>
            <a:r>
              <a:rPr lang="ru-RU" sz="3400" dirty="0">
                <a:solidFill>
                  <a:prstClr val="black"/>
                </a:solidFill>
                <a:cs typeface="Times New Roman" pitchFamily="18" charset="0"/>
              </a:rPr>
              <a:t>предоставления финансовой поддержки за счет средств</a:t>
            </a:r>
          </a:p>
          <a:p>
            <a:pPr lvl="0" algn="ctr">
              <a:spcBef>
                <a:spcPts val="600"/>
              </a:spcBef>
              <a:buNone/>
            </a:pPr>
            <a:r>
              <a:rPr lang="ru-RU" sz="3400" dirty="0">
                <a:solidFill>
                  <a:prstClr val="black"/>
                </a:solidFill>
                <a:cs typeface="Times New Roman" pitchFamily="18" charset="0"/>
              </a:rPr>
              <a:t>государственной корпорации - фонда содействия</a:t>
            </a:r>
          </a:p>
          <a:p>
            <a:pPr lvl="0" algn="ctr">
              <a:spcBef>
                <a:spcPts val="600"/>
              </a:spcBef>
              <a:buNone/>
            </a:pPr>
            <a:r>
              <a:rPr lang="ru-RU" sz="3400" dirty="0">
                <a:solidFill>
                  <a:prstClr val="black"/>
                </a:solidFill>
                <a:cs typeface="Times New Roman" pitchFamily="18" charset="0"/>
              </a:rPr>
              <a:t>реформированию жилищно-коммунального хозяйства</a:t>
            </a:r>
          </a:p>
          <a:p>
            <a:pPr lvl="0" algn="ctr">
              <a:spcBef>
                <a:spcPts val="600"/>
              </a:spcBef>
              <a:buNone/>
            </a:pPr>
            <a:r>
              <a:rPr lang="ru-RU" sz="3400" dirty="0">
                <a:solidFill>
                  <a:prstClr val="black"/>
                </a:solidFill>
                <a:cs typeface="Times New Roman" pitchFamily="18" charset="0"/>
              </a:rPr>
              <a:t>на проведение капитального ремонта</a:t>
            </a:r>
          </a:p>
          <a:p>
            <a:pPr lvl="0" algn="ctr">
              <a:spcBef>
                <a:spcPts val="600"/>
              </a:spcBef>
              <a:buNone/>
            </a:pPr>
            <a:r>
              <a:rPr lang="ru-RU" sz="3400" dirty="0">
                <a:solidFill>
                  <a:prstClr val="black"/>
                </a:solidFill>
                <a:cs typeface="Times New Roman" pitchFamily="18" charset="0"/>
              </a:rPr>
              <a:t>многоквартирных домов» </a:t>
            </a:r>
            <a:br>
              <a:rPr lang="ru-RU" sz="3400" dirty="0">
                <a:solidFill>
                  <a:prstClr val="black"/>
                </a:solidFill>
                <a:cs typeface="Times New Roman" pitchFamily="18" charset="0"/>
              </a:rPr>
            </a:br>
            <a:r>
              <a:rPr lang="ru-RU" sz="2600" dirty="0">
                <a:solidFill>
                  <a:prstClr val="black"/>
                </a:solidFill>
                <a:cs typeface="Times New Roman" pitchFamily="18" charset="0"/>
              </a:rPr>
              <a:t>(в редакции Постановления Правительства Российской Федерации </a:t>
            </a:r>
            <a:r>
              <a:rPr lang="ru-RU" sz="2600" dirty="0" smtClean="0">
                <a:solidFill>
                  <a:prstClr val="black"/>
                </a:solidFill>
                <a:cs typeface="Times New Roman" pitchFamily="18" charset="0"/>
              </a:rPr>
              <a:t/>
            </a:r>
            <a:br>
              <a:rPr lang="ru-RU" sz="2600" dirty="0" smtClean="0">
                <a:solidFill>
                  <a:prstClr val="black"/>
                </a:solidFill>
                <a:cs typeface="Times New Roman" pitchFamily="18" charset="0"/>
              </a:rPr>
            </a:br>
            <a:r>
              <a:rPr lang="ru-RU" sz="2600" dirty="0" smtClean="0">
                <a:solidFill>
                  <a:prstClr val="black"/>
                </a:solidFill>
                <a:cs typeface="Times New Roman" pitchFamily="18" charset="0"/>
              </a:rPr>
              <a:t>от </a:t>
            </a:r>
            <a:r>
              <a:rPr lang="ru-RU" sz="2600" dirty="0">
                <a:solidFill>
                  <a:prstClr val="black"/>
                </a:solidFill>
                <a:cs typeface="Times New Roman" pitchFamily="18" charset="0"/>
              </a:rPr>
              <a:t>21 декабря 2020 года </a:t>
            </a:r>
            <a:r>
              <a:rPr lang="ru-RU" sz="2600" dirty="0" smtClean="0">
                <a:solidFill>
                  <a:prstClr val="black"/>
                </a:solidFill>
                <a:cs typeface="Times New Roman" pitchFamily="18" charset="0"/>
              </a:rPr>
              <a:t>№ 2202</a:t>
            </a:r>
            <a:r>
              <a:rPr lang="ru-RU" sz="2600" dirty="0">
                <a:solidFill>
                  <a:prstClr val="black"/>
                </a:solidFill>
                <a:cs typeface="Times New Roman" pitchFamily="18" charset="0"/>
              </a:rPr>
              <a:t>)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6112" y="339635"/>
            <a:ext cx="10634472" cy="901016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28575">
            <a:solidFill>
              <a:srgbClr val="3F6495"/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3200" b="1" dirty="0" smtClean="0">
                <a:latin typeface="+mn-lt"/>
                <a:cs typeface="Calibri" panose="020F0502020204030204" pitchFamily="34" charset="0"/>
              </a:rPr>
              <a:t>Организация </a:t>
            </a:r>
            <a:r>
              <a:rPr lang="ru-RU" sz="3200" b="1" dirty="0" err="1">
                <a:latin typeface="+mn-lt"/>
                <a:cs typeface="Calibri" panose="020F0502020204030204" pitchFamily="34" charset="0"/>
              </a:rPr>
              <a:t>энергоэффективного</a:t>
            </a:r>
            <a:r>
              <a:rPr lang="ru-RU" sz="3200" b="1" dirty="0">
                <a:latin typeface="+mn-lt"/>
                <a:cs typeface="Calibri" panose="020F0502020204030204" pitchFamily="34" charset="0"/>
              </a:rPr>
              <a:t> </a:t>
            </a:r>
            <a:r>
              <a:rPr lang="ru-RU" sz="3200" b="1" dirty="0" smtClean="0">
                <a:latin typeface="+mn-lt"/>
                <a:cs typeface="Calibri" panose="020F0502020204030204" pitchFamily="34" charset="0"/>
              </a:rPr>
              <a:t>капитального ремонта </a:t>
            </a:r>
            <a:br>
              <a:rPr lang="ru-RU" sz="3200" b="1" dirty="0" smtClean="0">
                <a:latin typeface="+mn-lt"/>
                <a:cs typeface="Calibri" panose="020F0502020204030204" pitchFamily="34" charset="0"/>
              </a:rPr>
            </a:br>
            <a:r>
              <a:rPr lang="ru-RU" sz="3200" b="1" dirty="0" smtClean="0">
                <a:latin typeface="+mn-lt"/>
                <a:cs typeface="Calibri" panose="020F0502020204030204" pitchFamily="34" charset="0"/>
              </a:rPr>
              <a:t>многоквартирного </a:t>
            </a:r>
            <a:r>
              <a:rPr lang="ru-RU" sz="3200" b="1" dirty="0">
                <a:latin typeface="+mn-lt"/>
                <a:cs typeface="Calibri" panose="020F0502020204030204" pitchFamily="34" charset="0"/>
              </a:rPr>
              <a:t>дома</a:t>
            </a:r>
            <a:r>
              <a:rPr lang="ru-RU" sz="24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4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ru-RU" sz="240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23543" y="1380744"/>
            <a:ext cx="10687153" cy="4796219"/>
          </a:xfrm>
          <a:noFill/>
          <a:ln>
            <a:noFill/>
          </a:ln>
        </p:spPr>
        <p:txBody>
          <a:bodyPr>
            <a:normAutofit fontScale="925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FF0000"/>
                </a:solidFill>
              </a:rPr>
              <a:t>                     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</a:rPr>
              <a:t>                   </a:t>
            </a:r>
            <a:r>
              <a:rPr lang="ru-RU" sz="3200" b="1" dirty="0" smtClean="0">
                <a:solidFill>
                  <a:srgbClr val="FF0000"/>
                </a:solidFill>
              </a:rPr>
              <a:t>Цель капитального ремонта –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200" dirty="0" smtClean="0"/>
              <a:t>                  улучшение качества и комфорта проживания в доме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32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200" dirty="0" smtClean="0"/>
              <a:t>Самый разумный способ повысить комфорт проживания в доме - </a:t>
            </a:r>
            <a:r>
              <a:rPr lang="ru-RU" sz="3200" dirty="0" smtClean="0">
                <a:solidFill>
                  <a:srgbClr val="002060"/>
                </a:solidFill>
              </a:rPr>
              <a:t>обеспечить повышение его </a:t>
            </a:r>
            <a:r>
              <a:rPr lang="ru-RU" sz="3200" dirty="0" err="1" smtClean="0">
                <a:solidFill>
                  <a:srgbClr val="002060"/>
                </a:solidFill>
              </a:rPr>
              <a:t>энергоэффективности</a:t>
            </a:r>
            <a:endParaRPr lang="ru-RU" sz="32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sz="32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3200" dirty="0" smtClean="0"/>
              <a:t>Любой ремонт требует затрат на его проведение.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3200" dirty="0" smtClean="0"/>
              <a:t>Но только </a:t>
            </a:r>
            <a:r>
              <a:rPr lang="ru-RU" sz="3200" dirty="0" err="1" smtClean="0">
                <a:solidFill>
                  <a:srgbClr val="002060"/>
                </a:solidFill>
              </a:rPr>
              <a:t>энергоэффективный</a:t>
            </a:r>
            <a:r>
              <a:rPr lang="ru-RU" sz="3200" dirty="0" smtClean="0">
                <a:solidFill>
                  <a:srgbClr val="002060"/>
                </a:solidFill>
              </a:rPr>
              <a:t> позволяет окупать себя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3200" dirty="0">
                <a:solidFill>
                  <a:srgbClr val="002060"/>
                </a:solidFill>
              </a:rPr>
              <a:t>з</a:t>
            </a:r>
            <a:r>
              <a:rPr lang="ru-RU" sz="3200" dirty="0" smtClean="0">
                <a:solidFill>
                  <a:srgbClr val="002060"/>
                </a:solidFill>
              </a:rPr>
              <a:t>а счет экономии энергетических ресурсов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6696" y="4334255"/>
            <a:ext cx="1524000" cy="18427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544" y="1909014"/>
            <a:ext cx="1252728" cy="112471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615749" cy="120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498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latin typeface="+mn-lt"/>
              </a:rPr>
              <a:t>Проведение </a:t>
            </a:r>
            <a:r>
              <a:rPr lang="ru-RU" sz="3600" b="1" dirty="0" err="1">
                <a:latin typeface="+mn-lt"/>
              </a:rPr>
              <a:t>энергоэффективных</a:t>
            </a:r>
            <a:r>
              <a:rPr lang="ru-RU" sz="3600" b="1" dirty="0">
                <a:latin typeface="+mn-lt"/>
              </a:rPr>
              <a:t> мероприятий выгодно для собственников помещений в МКД</a:t>
            </a:r>
            <a:r>
              <a:rPr lang="ru-RU" dirty="0"/>
              <a:t>!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1</a:t>
            </a:r>
            <a:r>
              <a:rPr lang="ru-RU" dirty="0"/>
              <a:t>) </a:t>
            </a:r>
            <a:r>
              <a:rPr lang="ru-RU" dirty="0" smtClean="0"/>
              <a:t>Модернизация  </a:t>
            </a:r>
            <a:r>
              <a:rPr lang="ru-RU" dirty="0"/>
              <a:t>внутридомовых инженерных систем;</a:t>
            </a:r>
          </a:p>
          <a:p>
            <a:pPr marL="0" indent="0">
              <a:buNone/>
            </a:pPr>
            <a:r>
              <a:rPr lang="ru-RU" dirty="0" smtClean="0"/>
              <a:t>2) Получение </a:t>
            </a:r>
            <a:r>
              <a:rPr lang="ru-RU" dirty="0"/>
              <a:t>экономии денежных средств по оплате коммунальных услуг вследствие достигнутой экономии ресурсов;</a:t>
            </a:r>
          </a:p>
          <a:p>
            <a:pPr marL="0" indent="0">
              <a:buNone/>
            </a:pPr>
            <a:r>
              <a:rPr lang="ru-RU" dirty="0" smtClean="0"/>
              <a:t>3) Государственная </a:t>
            </a:r>
            <a:r>
              <a:rPr lang="ru-RU" dirty="0"/>
              <a:t>поддержка на возмещение части расходов на </a:t>
            </a:r>
            <a:r>
              <a:rPr lang="ru-RU" dirty="0" err="1" smtClean="0"/>
              <a:t>энергоэффективные</a:t>
            </a:r>
            <a:r>
              <a:rPr lang="ru-RU" dirty="0" smtClean="0"/>
              <a:t> </a:t>
            </a:r>
            <a:r>
              <a:rPr lang="ru-RU" dirty="0"/>
              <a:t>мероприятия;</a:t>
            </a:r>
          </a:p>
          <a:p>
            <a:pPr marL="0" indent="0">
              <a:buNone/>
            </a:pPr>
            <a:r>
              <a:rPr lang="ru-RU" dirty="0"/>
              <a:t>4</a:t>
            </a:r>
            <a:r>
              <a:rPr lang="ru-RU" dirty="0" smtClean="0"/>
              <a:t>) Повышение </a:t>
            </a:r>
            <a:r>
              <a:rPr lang="ru-RU" dirty="0"/>
              <a:t>уровня комфорта проживания в доме;</a:t>
            </a:r>
          </a:p>
          <a:p>
            <a:pPr marL="0" indent="0">
              <a:buNone/>
            </a:pPr>
            <a:r>
              <a:rPr lang="ru-RU" dirty="0"/>
              <a:t>5</a:t>
            </a:r>
            <a:r>
              <a:rPr lang="ru-RU" dirty="0" smtClean="0"/>
              <a:t>) Повышение </a:t>
            </a:r>
            <a:r>
              <a:rPr lang="ru-RU" dirty="0"/>
              <a:t>рыночной стоимости квартир.</a:t>
            </a:r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615950" cy="120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2010" y="4467497"/>
            <a:ext cx="1791789" cy="1709466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290252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09006"/>
            <a:ext cx="10515600" cy="99201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28575">
            <a:solidFill>
              <a:srgbClr val="3F6495"/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latin typeface="+mn-lt"/>
              </a:rPr>
              <a:t>      Правительство расширило область </a:t>
            </a:r>
            <a:r>
              <a:rPr lang="ru-RU" sz="3200" b="1" dirty="0">
                <a:latin typeface="+mn-lt"/>
              </a:rPr>
              <a:t>действия программы: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30859"/>
            <a:ext cx="10515600" cy="4643221"/>
          </a:xfrm>
          <a:noFill/>
        </p:spPr>
        <p:txBody>
          <a:bodyPr>
            <a:normAutofit lnSpcReduction="10000"/>
          </a:bodyPr>
          <a:lstStyle/>
          <a:p>
            <a:pPr algn="just"/>
            <a:r>
              <a:rPr lang="ru-RU" dirty="0"/>
              <a:t>К участию допущены дома независимо от года постройки </a:t>
            </a:r>
            <a:r>
              <a:rPr lang="ru-RU" dirty="0" smtClean="0"/>
              <a:t>и способа </a:t>
            </a:r>
            <a:r>
              <a:rPr lang="ru-RU" dirty="0"/>
              <a:t>финансирования </a:t>
            </a:r>
            <a:r>
              <a:rPr lang="ru-RU" dirty="0" smtClean="0"/>
              <a:t>работ по капитальному ремонту!</a:t>
            </a:r>
            <a:endParaRPr lang="ru-RU" dirty="0"/>
          </a:p>
          <a:p>
            <a:pPr algn="just"/>
            <a:r>
              <a:rPr lang="ru-RU" dirty="0" smtClean="0"/>
              <a:t>Региональный </a:t>
            </a:r>
            <a:r>
              <a:rPr lang="ru-RU" dirty="0"/>
              <a:t>оператор </a:t>
            </a:r>
            <a:r>
              <a:rPr lang="ru-RU" dirty="0" smtClean="0"/>
              <a:t>капитального ремонта добавлен в число возможных получателей финансовой поддержки!</a:t>
            </a:r>
            <a:endParaRPr lang="ru-RU" dirty="0"/>
          </a:p>
          <a:p>
            <a:pPr algn="just"/>
            <a:r>
              <a:rPr lang="ru-RU" dirty="0"/>
              <a:t>Регионы сами решают, как перечислять средства поддержки внутри своей бюджетной системы!</a:t>
            </a:r>
          </a:p>
          <a:p>
            <a:pPr algn="just"/>
            <a:r>
              <a:rPr lang="ru-RU" dirty="0" smtClean="0">
                <a:solidFill>
                  <a:srgbClr val="FF0000"/>
                </a:solidFill>
              </a:rPr>
              <a:t>Одобренная поддержка действует до </a:t>
            </a:r>
            <a:r>
              <a:rPr lang="ru-RU" dirty="0">
                <a:solidFill>
                  <a:srgbClr val="FF0000"/>
                </a:solidFill>
              </a:rPr>
              <a:t>31 декабря года, следующего за годом подачи заявки!</a:t>
            </a:r>
          </a:p>
          <a:p>
            <a:pPr algn="just"/>
            <a:r>
              <a:rPr lang="ru-RU" dirty="0" smtClean="0"/>
              <a:t>Уточнена цель: </a:t>
            </a:r>
            <a:r>
              <a:rPr lang="ru-RU" dirty="0" err="1"/>
              <a:t>энергоэффективный</a:t>
            </a:r>
            <a:r>
              <a:rPr lang="ru-RU" dirty="0"/>
              <a:t> ремонт </a:t>
            </a:r>
            <a:r>
              <a:rPr lang="ru-RU" dirty="0" smtClean="0"/>
              <a:t>– это обычные  </a:t>
            </a:r>
            <a:r>
              <a:rPr lang="ru-RU" dirty="0"/>
              <a:t>работы по капремонту, но с выполнением дополнительных мероприятий!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15749" cy="120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914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47651"/>
            <a:ext cx="10515600" cy="80010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28575">
            <a:solidFill>
              <a:srgbClr val="4770B5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latin typeface="+mn-lt"/>
              </a:rPr>
              <a:t>Требования к МКД, которым может быть предоставлена государственная поддержка</a:t>
            </a:r>
            <a:endParaRPr lang="ru-RU" sz="3200" b="1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663699"/>
            <a:ext cx="10515600" cy="5032375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3F6495"/>
                </a:solidFill>
              </a:rPr>
              <a:t>Многоквартирные </a:t>
            </a:r>
            <a:r>
              <a:rPr lang="ru-RU" sz="2400" b="1" dirty="0">
                <a:solidFill>
                  <a:srgbClr val="3F6495"/>
                </a:solidFill>
              </a:rPr>
              <a:t>дома, претендующие на получение </a:t>
            </a:r>
            <a:r>
              <a:rPr lang="ru-RU" sz="2400" b="1" dirty="0" smtClean="0">
                <a:solidFill>
                  <a:srgbClr val="3F6495"/>
                </a:solidFill>
              </a:rPr>
              <a:t>финансовой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b="1" dirty="0">
                <a:solidFill>
                  <a:srgbClr val="3F6495"/>
                </a:solidFill>
              </a:rPr>
              <a:t>п</a:t>
            </a:r>
            <a:r>
              <a:rPr lang="ru-RU" sz="2400" b="1" dirty="0" smtClean="0">
                <a:solidFill>
                  <a:srgbClr val="3F6495"/>
                </a:solidFill>
              </a:rPr>
              <a:t>оддержки</a:t>
            </a:r>
            <a:r>
              <a:rPr lang="ru-RU" sz="2400" dirty="0" smtClean="0">
                <a:solidFill>
                  <a:srgbClr val="3F6495"/>
                </a:solidFill>
              </a:rPr>
              <a:t>: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ü"/>
            </a:pPr>
            <a:r>
              <a:rPr lang="ru-RU" sz="2400" dirty="0" smtClean="0"/>
              <a:t> Не </a:t>
            </a:r>
            <a:r>
              <a:rPr lang="ru-RU" sz="2400" dirty="0"/>
              <a:t>должны быть признаны аварийными и подлежащими сносу </a:t>
            </a:r>
            <a:r>
              <a:rPr lang="ru-RU" sz="2400" dirty="0" smtClean="0"/>
              <a:t>или реконструкции в установленном Правительством Российской Федерации </a:t>
            </a:r>
            <a:r>
              <a:rPr lang="ru-RU" sz="2400" dirty="0"/>
              <a:t>порядке</a:t>
            </a:r>
            <a:r>
              <a:rPr lang="ru-RU" sz="2400" dirty="0" smtClean="0"/>
              <a:t>.</a:t>
            </a:r>
            <a:endParaRPr lang="ru-RU" sz="2400" i="1" dirty="0" smtClean="0"/>
          </a:p>
          <a:p>
            <a:pPr algn="just">
              <a:spcBef>
                <a:spcPts val="0"/>
              </a:spcBef>
              <a:buFont typeface="Wingdings" pitchFamily="2" charset="2"/>
              <a:buChar char="ü"/>
            </a:pPr>
            <a:r>
              <a:rPr lang="ru-RU" sz="2400" dirty="0" smtClean="0"/>
              <a:t> Оснащены </a:t>
            </a:r>
            <a:r>
              <a:rPr lang="ru-RU" sz="2400" dirty="0"/>
              <a:t>общедомовыми приборами учета </a:t>
            </a:r>
            <a:endParaRPr lang="ru-RU" sz="2400" dirty="0" smtClean="0"/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dirty="0" smtClean="0"/>
              <a:t>потребления коммунальных </a:t>
            </a:r>
            <a:r>
              <a:rPr lang="ru-RU" sz="2400" dirty="0"/>
              <a:t>ресурсов </a:t>
            </a:r>
            <a:endParaRPr lang="ru-RU" sz="2400" dirty="0" smtClean="0"/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dirty="0" smtClean="0"/>
              <a:t>(</a:t>
            </a:r>
            <a:r>
              <a:rPr lang="ru-RU" sz="2400" dirty="0"/>
              <a:t>тепловой и электрической энергии</a:t>
            </a:r>
            <a:r>
              <a:rPr lang="ru-RU" sz="2400" dirty="0" smtClean="0"/>
              <a:t>).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ü"/>
            </a:pPr>
            <a:r>
              <a:rPr lang="ru-RU" sz="2400" dirty="0" smtClean="0"/>
              <a:t>Иметь возможность </a:t>
            </a:r>
            <a:r>
              <a:rPr lang="ru-RU" sz="2400" dirty="0"/>
              <a:t>предоставить расчет </a:t>
            </a:r>
            <a:r>
              <a:rPr lang="ru-RU" sz="2400" dirty="0" smtClean="0"/>
              <a:t>платы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dirty="0" smtClean="0"/>
              <a:t>за коммунальные услуги </a:t>
            </a:r>
            <a:r>
              <a:rPr lang="ru-RU" sz="2400" dirty="0"/>
              <a:t>на основании </a:t>
            </a:r>
            <a:endParaRPr lang="ru-RU" sz="2400" dirty="0" smtClean="0"/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dirty="0" smtClean="0"/>
              <a:t>показания </a:t>
            </a:r>
            <a:r>
              <a:rPr lang="ru-RU" sz="2400" dirty="0"/>
              <a:t>общедомовых приборов учета </a:t>
            </a:r>
            <a:r>
              <a:rPr lang="ru-RU" sz="2400" dirty="0" smtClean="0"/>
              <a:t>за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dirty="0" smtClean="0"/>
              <a:t>любые </a:t>
            </a:r>
            <a:r>
              <a:rPr lang="ru-RU" sz="2400" dirty="0"/>
              <a:t>12 месяцев непрерывно, взятых за </a:t>
            </a:r>
            <a:r>
              <a:rPr lang="ru-RU" sz="2400" dirty="0" smtClean="0"/>
              <a:t>3-летний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dirty="0" smtClean="0"/>
              <a:t> </a:t>
            </a:r>
            <a:r>
              <a:rPr lang="ru-RU" sz="2400" dirty="0"/>
              <a:t>период до </a:t>
            </a:r>
            <a:r>
              <a:rPr lang="ru-RU" sz="2400" dirty="0" smtClean="0"/>
              <a:t>даты подачи заявки.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dirty="0"/>
          </a:p>
          <a:p>
            <a:pPr marL="0" indent="0" algn="just">
              <a:spcBef>
                <a:spcPts val="0"/>
              </a:spcBef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15749" cy="120101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1304" y="3600450"/>
            <a:ext cx="3402496" cy="283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37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8281"/>
          </a:xfr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28575">
            <a:solidFill>
              <a:srgbClr val="4770B5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sz="3200" b="1" dirty="0">
                <a:latin typeface="+mn-lt"/>
              </a:rPr>
              <a:t>Основные условия для получения</a:t>
            </a:r>
            <a:br>
              <a:rPr lang="ru-RU" sz="3200" b="1" dirty="0">
                <a:latin typeface="+mn-lt"/>
              </a:rPr>
            </a:br>
            <a:r>
              <a:rPr lang="ru-RU" sz="3200" b="1" dirty="0">
                <a:latin typeface="+mn-lt"/>
              </a:rPr>
              <a:t>финансовой поддержки на ЭКР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19497"/>
            <a:ext cx="10515600" cy="4757466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ru-RU" dirty="0" smtClean="0"/>
              <a:t> </a:t>
            </a:r>
            <a:r>
              <a:rPr lang="ru-RU" sz="2600" dirty="0" smtClean="0"/>
              <a:t>необходимо в ходе капитального ремонта выполнить работы по энергосбережению  из перечня мероприятий, </a:t>
            </a:r>
            <a:r>
              <a:rPr lang="ru-RU" sz="2600" dirty="0"/>
              <a:t>утвержденного </a:t>
            </a:r>
            <a:r>
              <a:rPr lang="ru-RU" sz="2600" dirty="0" smtClean="0"/>
              <a:t>Фондом содействия реформированию ЖКХ </a:t>
            </a:r>
            <a:r>
              <a:rPr lang="ru-RU" sz="2600" dirty="0"/>
              <a:t>по согласованию с Минстроем </a:t>
            </a:r>
            <a:r>
              <a:rPr lang="ru-RU" sz="2600" dirty="0" smtClean="0"/>
              <a:t>России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600" dirty="0" smtClean="0"/>
              <a:t> выполняемые </a:t>
            </a:r>
            <a:r>
              <a:rPr lang="ru-RU" sz="2600" dirty="0" err="1" smtClean="0"/>
              <a:t>энергоэффективные</a:t>
            </a:r>
            <a:r>
              <a:rPr lang="ru-RU" sz="2600" dirty="0" smtClean="0"/>
              <a:t> работы должны приводить к уменьшению расходов на оплату коммунальных услуг не менее чем на 10%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ru-RU" sz="2600" dirty="0"/>
          </a:p>
          <a:p>
            <a:pPr marL="0" indent="0" algn="just">
              <a:buNone/>
            </a:pPr>
            <a:r>
              <a:rPr lang="ru-RU" sz="2600" dirty="0" smtClean="0"/>
              <a:t>Экономия определяется расчетным способом с использованием специального приложения «Помощник ЭКР», размещенного на сайте Фонда содействия реформированию ЖКХ.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dirty="0"/>
          </a:p>
          <a:p>
            <a:pPr>
              <a:buFont typeface="Wingdings" panose="05000000000000000000" pitchFamily="2" charset="2"/>
              <a:buChar char="Ø"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15749" cy="120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4446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9175" y="212659"/>
            <a:ext cx="10515600" cy="844616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28575">
            <a:solidFill>
              <a:srgbClr val="4770B5"/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3200" b="1" dirty="0">
                <a:latin typeface="+mn-lt"/>
              </a:rPr>
              <a:t>Выполнение расчета показателя экономии в «Помощнике ЭКР»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141" t="18589" r="141" b="-197"/>
          <a:stretch/>
        </p:blipFill>
        <p:spPr>
          <a:xfrm>
            <a:off x="1402079" y="1227908"/>
            <a:ext cx="9579429" cy="484119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15749" cy="120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730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457200"/>
            <a:ext cx="10515600" cy="901337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28575">
            <a:solidFill>
              <a:srgbClr val="3F6495"/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3200" b="1" dirty="0">
                <a:latin typeface="+mn-lt"/>
              </a:rPr>
              <a:t>КАК МОЖНО ИСПОЛЬЗОВАТЬ СРЕДСТВА ФИНАНСОВОЙ ПОДДЕРЖКИ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632857"/>
            <a:ext cx="10515600" cy="4544106"/>
          </a:xfrm>
          <a:noFill/>
        </p:spPr>
        <p:txBody>
          <a:bodyPr>
            <a:normAutofit fontScale="55000" lnSpcReduction="20000"/>
          </a:bodyPr>
          <a:lstStyle/>
          <a:p>
            <a:pPr marL="0" indent="0" algn="just">
              <a:buNone/>
            </a:pPr>
            <a:r>
              <a:rPr lang="ru-RU" sz="4500" dirty="0"/>
              <a:t>В соответствии со статьей 174 Жилищного кодекса </a:t>
            </a:r>
            <a:r>
              <a:rPr lang="ru-RU" sz="4500" dirty="0" smtClean="0"/>
              <a:t>Российской Федерации средства </a:t>
            </a:r>
            <a:r>
              <a:rPr lang="ru-RU" sz="4500" dirty="0"/>
              <a:t>государственной поддержки, в том числе финансовая поддержка за счет средств Фонда, образуют фонд капитального ремонта многоквартирного дома и могут использоваться на:</a:t>
            </a:r>
          </a:p>
          <a:p>
            <a:pPr marL="0" indent="0">
              <a:buNone/>
            </a:pPr>
            <a:r>
              <a:rPr lang="ru-RU" sz="4500" dirty="0" smtClean="0"/>
              <a:t>а) оплату </a:t>
            </a:r>
            <a:r>
              <a:rPr lang="ru-RU" sz="4500" dirty="0"/>
              <a:t>услуг и (или) работ по капитальному ремонту общего имущества в многоквартирном </a:t>
            </a:r>
            <a:r>
              <a:rPr lang="ru-RU" sz="4500" dirty="0" smtClean="0"/>
              <a:t>доме;</a:t>
            </a:r>
          </a:p>
          <a:p>
            <a:pPr marL="0" indent="0">
              <a:buNone/>
            </a:pPr>
            <a:r>
              <a:rPr lang="ru-RU" sz="4500" dirty="0"/>
              <a:t>б</a:t>
            </a:r>
            <a:r>
              <a:rPr lang="ru-RU" sz="4500" dirty="0" smtClean="0"/>
              <a:t>) разработки </a:t>
            </a:r>
            <a:r>
              <a:rPr lang="ru-RU" sz="4500" dirty="0"/>
              <a:t>проектной документации;</a:t>
            </a:r>
          </a:p>
          <a:p>
            <a:pPr marL="0" indent="0">
              <a:buNone/>
            </a:pPr>
            <a:r>
              <a:rPr lang="ru-RU" sz="4500" dirty="0"/>
              <a:t>в</a:t>
            </a:r>
            <a:r>
              <a:rPr lang="ru-RU" sz="4500" dirty="0" smtClean="0"/>
              <a:t>) оплату </a:t>
            </a:r>
            <a:r>
              <a:rPr lang="ru-RU" sz="4500" dirty="0"/>
              <a:t>услуг по строительному контролю;</a:t>
            </a:r>
          </a:p>
          <a:p>
            <a:pPr marL="0" indent="0" algn="just">
              <a:buNone/>
            </a:pPr>
            <a:r>
              <a:rPr lang="ru-RU" sz="4500" dirty="0"/>
              <a:t>г</a:t>
            </a:r>
            <a:r>
              <a:rPr lang="ru-RU" sz="4500" dirty="0" smtClean="0"/>
              <a:t>) погашение </a:t>
            </a:r>
            <a:r>
              <a:rPr lang="ru-RU" sz="4500" dirty="0"/>
              <a:t>кредитов, займов, полученных и использованных в целях оплаты указанных услуг, работ;</a:t>
            </a:r>
          </a:p>
          <a:p>
            <a:pPr marL="0" indent="0">
              <a:buNone/>
            </a:pPr>
            <a:r>
              <a:rPr lang="ru-RU" sz="4500" dirty="0"/>
              <a:t>д</a:t>
            </a:r>
            <a:r>
              <a:rPr lang="ru-RU" sz="4500" dirty="0" smtClean="0"/>
              <a:t>) уплату </a:t>
            </a:r>
            <a:r>
              <a:rPr lang="ru-RU" sz="4500" dirty="0"/>
              <a:t>процентов за пользование такими кредитами, займами;</a:t>
            </a:r>
          </a:p>
          <a:p>
            <a:pPr marL="0" indent="0" algn="just">
              <a:buNone/>
            </a:pPr>
            <a:r>
              <a:rPr lang="ru-RU" sz="4500" dirty="0"/>
              <a:t>е</a:t>
            </a:r>
            <a:r>
              <a:rPr lang="ru-RU" sz="4500" dirty="0" smtClean="0"/>
              <a:t>) оплату </a:t>
            </a:r>
            <a:r>
              <a:rPr lang="ru-RU" sz="4500" dirty="0"/>
              <a:t>расходов на получение гарантий и поручительств по таким кредитам, займам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15749" cy="120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104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17213</TotalTime>
  <Words>897</Words>
  <Application>Microsoft Office PowerPoint</Application>
  <PresentationFormat>Широкоэкранный</PresentationFormat>
  <Paragraphs>118</Paragraphs>
  <Slides>15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3" baseType="lpstr">
      <vt:lpstr>Arial</vt:lpstr>
      <vt:lpstr>Calibri</vt:lpstr>
      <vt:lpstr>Calibri Light</vt:lpstr>
      <vt:lpstr>Futura PT</vt:lpstr>
      <vt:lpstr>Futura PT Light</vt:lpstr>
      <vt:lpstr>Times New Roman</vt:lpstr>
      <vt:lpstr>Wingdings</vt:lpstr>
      <vt:lpstr>Тема Office</vt:lpstr>
      <vt:lpstr>Презентация PowerPoint</vt:lpstr>
      <vt:lpstr>          Капитальный ремонт общего имущества в многоквартирных домах </vt:lpstr>
      <vt:lpstr> Организация энергоэффективного капитального ремонта  многоквартирного дома </vt:lpstr>
      <vt:lpstr>Проведение энергоэффективных мероприятий выгодно для собственников помещений в МКД!</vt:lpstr>
      <vt:lpstr>      Правительство расширило область действия программы:</vt:lpstr>
      <vt:lpstr>Требования к МКД, которым может быть предоставлена государственная поддержка</vt:lpstr>
      <vt:lpstr>Основные условия для получения финансовой поддержки на ЭКР</vt:lpstr>
      <vt:lpstr>Выполнение расчета показателя экономии в «Помощнике ЭКР»</vt:lpstr>
      <vt:lpstr>КАК МОЖНО ИСПОЛЬЗОВАТЬ СРЕДСТВА ФИНАНСОВОЙ ПОДДЕРЖКИ</vt:lpstr>
      <vt:lpstr>Перечень работ по капитальному ремонту общего имущества в многоквартирном доме</vt:lpstr>
      <vt:lpstr>Сроки проведения работ по капитальному ремонту МКД по условиям программы государственной поддержки</vt:lpstr>
      <vt:lpstr>        Сведения о размере нераспределенного остатка средств общего лимита средств на капитальный ремонт</vt:lpstr>
      <vt:lpstr>Нормативно-правовые акты, которые регулируют вопросы поддержки капитального ремонта МКД</vt:lpstr>
      <vt:lpstr>Контакты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Оксана Ванеева</cp:lastModifiedBy>
  <cp:revision>433</cp:revision>
  <cp:lastPrinted>2021-08-16T06:29:10Z</cp:lastPrinted>
  <dcterms:created xsi:type="dcterms:W3CDTF">2019-04-02T07:58:05Z</dcterms:created>
  <dcterms:modified xsi:type="dcterms:W3CDTF">2021-08-16T06:29:26Z</dcterms:modified>
</cp:coreProperties>
</file>